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61" r:id="rId5"/>
    <p:sldId id="264" r:id="rId6"/>
    <p:sldId id="273" r:id="rId7"/>
    <p:sldId id="272" r:id="rId8"/>
    <p:sldId id="271" r:id="rId9"/>
    <p:sldId id="270" r:id="rId10"/>
    <p:sldId id="274" r:id="rId11"/>
    <p:sldId id="268" r:id="rId12"/>
    <p:sldId id="275" r:id="rId13"/>
    <p:sldId id="278" r:id="rId14"/>
    <p:sldId id="277" r:id="rId15"/>
    <p:sldId id="276" r:id="rId16"/>
    <p:sldId id="262" r:id="rId17"/>
    <p:sldId id="263"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ichard George" initials="RG" lastIdx="1" clrIdx="0">
    <p:extLst>
      <p:ext uri="{19B8F6BF-5375-455C-9EA6-DF929625EA0E}">
        <p15:presenceInfo xmlns:p15="http://schemas.microsoft.com/office/powerpoint/2012/main" userId="S::richard.george@polesaver.com::1acc4cc9-2a36-4e07-a68d-4adf83bafa7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596"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9-14T13:52:04.775"/>
    </inkml:context>
    <inkml:brush xml:id="br0">
      <inkml:brushProperty name="width" value="0.05" units="cm"/>
      <inkml:brushProperty name="height" value="0.05" units="cm"/>
    </inkml:brush>
  </inkml:definitions>
  <inkml:trace contextRef="#ctx0" brushRef="#br0">1 302 32767,'10'-279'0,"-9"257"0,3 48 0,-18 43 0,16-48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CA36044B-AA59-4B97-8F11-FC86DD445E30}" type="datetimeFigureOut">
              <a:rPr lang="en-GB" smtClean="0"/>
              <a:t>17/09/2026</a:t>
            </a:fld>
            <a:endParaRPr lang="en-GB"/>
          </a:p>
        </p:txBody>
      </p:sp>
      <p:sp>
        <p:nvSpPr>
          <p:cNvPr id="8" name="Slide Number Placeholder 7"/>
          <p:cNvSpPr>
            <a:spLocks noGrp="1"/>
          </p:cNvSpPr>
          <p:nvPr>
            <p:ph type="sldNum" sz="quarter" idx="11"/>
          </p:nvPr>
        </p:nvSpPr>
        <p:spPr/>
        <p:txBody>
          <a:bodyPr/>
          <a:lstStyle/>
          <a:p>
            <a:fld id="{148C031A-9796-48FF-97CD-9C75BF13DC21}" type="slidenum">
              <a:rPr lang="en-GB" smtClean="0"/>
              <a:t>‹#›</a:t>
            </a:fld>
            <a:endParaRPr lang="en-GB"/>
          </a:p>
        </p:txBody>
      </p:sp>
      <p:sp>
        <p:nvSpPr>
          <p:cNvPr id="9" name="Footer Placeholder 8"/>
          <p:cNvSpPr>
            <a:spLocks noGrp="1"/>
          </p:cNvSpPr>
          <p:nvPr>
            <p:ph type="ftr" sz="quarter" idx="12"/>
          </p:nvPr>
        </p:nvSpPr>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36044B-AA59-4B97-8F11-FC86DD445E30}"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8C031A-9796-48FF-97CD-9C75BF13DC21}"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36044B-AA59-4B97-8F11-FC86DD445E30}"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8C031A-9796-48FF-97CD-9C75BF13DC21}" type="slidenum">
              <a:rPr lang="en-GB" smtClean="0"/>
              <a:t>‹#›</a:t>
            </a:fld>
            <a:endParaRPr lang="en-GB"/>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36044B-AA59-4B97-8F11-FC86DD445E30}" type="datetimeFigureOut">
              <a:rPr lang="en-GB" smtClean="0"/>
              <a:t>17/09/2026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8C031A-9796-48FF-97CD-9C75BF13DC21}" type="slidenum">
              <a:rPr lang="en-GB" smtClean="0"/>
              <a:t>‹#›</a:t>
            </a:fld>
            <a:endParaRPr lang="en-GB"/>
          </a:p>
        </p:txBody>
      </p:sp>
      <p:sp>
        <p:nvSpPr>
          <p:cNvPr id="9" name="Content Placeholder 8"/>
          <p:cNvSpPr>
            <a:spLocks noGrp="1"/>
          </p:cNvSpPr>
          <p:nvPr>
            <p:ph sz="quarter" idx="13"/>
          </p:nvPr>
        </p:nvSpPr>
        <p:spPr>
          <a:xfrm>
            <a:off x="365760" y="1600200"/>
            <a:ext cx="4041648" cy="4526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CA36044B-AA59-4B97-8F11-FC86DD445E30}" type="datetimeFigureOut">
              <a:rPr lang="en-GB" smtClean="0"/>
              <a:t>17/09/2026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48C031A-9796-48FF-97CD-9C75BF13DC21}" type="slidenum">
              <a:rPr lang="en-GB" smtClean="0"/>
              <a:t>‹#›</a:t>
            </a:fld>
            <a:endParaRPr lang="en-GB"/>
          </a:p>
        </p:txBody>
      </p:sp>
      <p:sp>
        <p:nvSpPr>
          <p:cNvPr id="11" name="Content Placeholder 10"/>
          <p:cNvSpPr>
            <a:spLocks noGrp="1"/>
          </p:cNvSpPr>
          <p:nvPr>
            <p:ph sz="quarter" idx="13"/>
          </p:nvPr>
        </p:nvSpPr>
        <p:spPr>
          <a:xfrm>
            <a:off x="457200" y="2212848"/>
            <a:ext cx="4041648" cy="39136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A36044B-AA59-4B97-8F11-FC86DD445E30}" type="datetimeFigureOut">
              <a:rPr lang="en-GB" smtClean="0"/>
              <a:t>17/09/2026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48C031A-9796-48FF-97CD-9C75BF13DC21}"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36044B-AA59-4B97-8F11-FC86DD445E30}" type="datetimeFigureOut">
              <a:rPr lang="en-GB" smtClean="0"/>
              <a:t>17/09/2026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48C031A-9796-48FF-97CD-9C75BF13DC21}"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A36044B-AA59-4B97-8F11-FC86DD445E30}" type="datetimeFigureOut">
              <a:rPr lang="en-GB" smtClean="0"/>
              <a:t>17/09/2026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8C031A-9796-48FF-97CD-9C75BF13DC21}"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A36044B-AA59-4B97-8F11-FC86DD445E30}" type="datetimeFigureOut">
              <a:rPr lang="en-GB" smtClean="0"/>
              <a:t>17/09/2026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8C031A-9796-48FF-97CD-9C75BF13DC21}"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A36044B-AA59-4B97-8F11-FC86DD445E30}"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8C031A-9796-48FF-97CD-9C75BF13DC21}"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A36044B-AA59-4B97-8F11-FC86DD445E30}"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8C031A-9796-48FF-97CD-9C75BF13DC21}"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CA36044B-AA59-4B97-8F11-FC86DD445E30}" type="datetimeFigureOut">
              <a:rPr lang="en-GB" smtClean="0"/>
              <a:t>17/09/2026</a:t>
            </a:fld>
            <a:endParaRPr lang="en-GB"/>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GB"/>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148C031A-9796-48FF-97CD-9C75BF13DC21}" type="slidenum">
              <a:rPr lang="en-GB" smtClean="0"/>
              <a:t>‹#›</a:t>
            </a:fld>
            <a:endParaRPr lang="en-GB"/>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mailto:SGeorge@eldersfieldlawn.worcs.sch.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2401"/>
            <a:ext cx="8229600" cy="1295399"/>
          </a:xfrm>
        </p:spPr>
        <p:txBody>
          <a:bodyPr/>
          <a:lstStyle/>
          <a:p>
            <a:r>
              <a:rPr lang="en-GB" sz="4800" dirty="0"/>
              <a:t>Welcome to Class 4’s Curriculum Evening.</a:t>
            </a:r>
          </a:p>
        </p:txBody>
      </p:sp>
      <p:sp>
        <p:nvSpPr>
          <p:cNvPr id="3" name="Subtitle 2"/>
          <p:cNvSpPr>
            <a:spLocks noGrp="1"/>
          </p:cNvSpPr>
          <p:nvPr>
            <p:ph type="subTitle" idx="1"/>
          </p:nvPr>
        </p:nvSpPr>
        <p:spPr>
          <a:xfrm>
            <a:off x="1371600" y="5562599"/>
            <a:ext cx="6400800" cy="1142999"/>
          </a:xfrm>
        </p:spPr>
        <p:txBody>
          <a:bodyPr>
            <a:noAutofit/>
          </a:bodyPr>
          <a:lstStyle/>
          <a:p>
            <a:r>
              <a:rPr lang="en-GB" sz="1600" b="1" dirty="0">
                <a:solidFill>
                  <a:srgbClr val="0070C0"/>
                </a:solidFill>
              </a:rPr>
              <a:t>Teachers: Mrs Carolan (Monday, Tuesday).</a:t>
            </a:r>
          </a:p>
          <a:p>
            <a:r>
              <a:rPr lang="en-GB" sz="1600" b="1" dirty="0">
                <a:solidFill>
                  <a:srgbClr val="0070C0"/>
                </a:solidFill>
              </a:rPr>
              <a:t>Mrs George (Wednesday, Thursday, Friday)</a:t>
            </a:r>
          </a:p>
          <a:p>
            <a:r>
              <a:rPr lang="en-GB" sz="1600" b="1" dirty="0">
                <a:solidFill>
                  <a:srgbClr val="0070C0"/>
                </a:solidFill>
              </a:rPr>
              <a:t>TAs - Mrs Phelps (Monday – Thursday, Mrs Evans - Friday)</a:t>
            </a:r>
          </a:p>
        </p:txBody>
      </p:sp>
      <mc:AlternateContent xmlns:mc="http://schemas.openxmlformats.org/markup-compatibility/2006" xmlns:p14="http://schemas.microsoft.com/office/powerpoint/2010/main">
        <mc:Choice Requires="p14">
          <p:contentPart p14:bwMode="auto" r:id="rId2">
            <p14:nvContentPartPr>
              <p14:cNvPr id="7" name="Ink 6">
                <a:extLst>
                  <a:ext uri="{FF2B5EF4-FFF2-40B4-BE49-F238E27FC236}">
                    <a16:creationId xmlns:a16="http://schemas.microsoft.com/office/drawing/2014/main" id="{53946F83-D636-4E25-8BF5-F83E50511248}"/>
                  </a:ext>
                </a:extLst>
              </p14:cNvPr>
              <p14:cNvContentPartPr/>
              <p14:nvPr/>
            </p14:nvContentPartPr>
            <p14:xfrm>
              <a:off x="4957987" y="3581133"/>
              <a:ext cx="5760" cy="109080"/>
            </p14:xfrm>
          </p:contentPart>
        </mc:Choice>
        <mc:Fallback xmlns="">
          <p:pic>
            <p:nvPicPr>
              <p:cNvPr id="7" name="Ink 6">
                <a:extLst>
                  <a:ext uri="{FF2B5EF4-FFF2-40B4-BE49-F238E27FC236}">
                    <a16:creationId xmlns:a16="http://schemas.microsoft.com/office/drawing/2014/main" id="{53946F83-D636-4E25-8BF5-F83E50511248}"/>
                  </a:ext>
                </a:extLst>
              </p:cNvPr>
              <p:cNvPicPr/>
              <p:nvPr/>
            </p:nvPicPr>
            <p:blipFill>
              <a:blip r:embed="rId4"/>
              <a:stretch>
                <a:fillRect/>
              </a:stretch>
            </p:blipFill>
            <p:spPr>
              <a:xfrm>
                <a:off x="4949347" y="3572493"/>
                <a:ext cx="23400" cy="126720"/>
              </a:xfrm>
              <a:prstGeom prst="rect">
                <a:avLst/>
              </a:prstGeom>
            </p:spPr>
          </p:pic>
        </mc:Fallback>
      </mc:AlternateContent>
      <p:pic>
        <p:nvPicPr>
          <p:cNvPr id="5" name="Picture 4">
            <a:extLst>
              <a:ext uri="{FF2B5EF4-FFF2-40B4-BE49-F238E27FC236}">
                <a16:creationId xmlns:a16="http://schemas.microsoft.com/office/drawing/2014/main" id="{26793A9C-7BB7-2401-7C1C-72AEC833EB3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2400" y="1655480"/>
            <a:ext cx="4729386" cy="3547040"/>
          </a:xfrm>
          <a:prstGeom prst="rect">
            <a:avLst/>
          </a:prstGeom>
        </p:spPr>
      </p:pic>
      <p:pic>
        <p:nvPicPr>
          <p:cNvPr id="11" name="Picture 10">
            <a:extLst>
              <a:ext uri="{FF2B5EF4-FFF2-40B4-BE49-F238E27FC236}">
                <a16:creationId xmlns:a16="http://schemas.microsoft.com/office/drawing/2014/main" id="{F3FDBA7B-910F-7B29-1650-E482CE8EC3B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95800" y="1739674"/>
            <a:ext cx="4617128" cy="3462846"/>
          </a:xfrm>
          <a:prstGeom prst="rect">
            <a:avLst/>
          </a:prstGeom>
        </p:spPr>
      </p:pic>
    </p:spTree>
    <p:extLst>
      <p:ext uri="{BB962C8B-B14F-4D97-AF65-F5344CB8AC3E}">
        <p14:creationId xmlns:p14="http://schemas.microsoft.com/office/powerpoint/2010/main" val="25827648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8200"/>
          </a:xfrm>
        </p:spPr>
        <p:txBody>
          <a:bodyPr/>
          <a:lstStyle/>
          <a:p>
            <a:r>
              <a:rPr lang="en-GB" dirty="0"/>
              <a:t>School Website</a:t>
            </a:r>
          </a:p>
        </p:txBody>
      </p:sp>
      <p:sp>
        <p:nvSpPr>
          <p:cNvPr id="3" name="Content Placeholder 2"/>
          <p:cNvSpPr>
            <a:spLocks noGrp="1"/>
          </p:cNvSpPr>
          <p:nvPr>
            <p:ph idx="1"/>
          </p:nvPr>
        </p:nvSpPr>
        <p:spPr/>
        <p:txBody>
          <a:bodyPr>
            <a:normAutofit/>
          </a:bodyPr>
          <a:lstStyle/>
          <a:p>
            <a:pPr lvl="0"/>
            <a:r>
              <a:rPr lang="en-GB" sz="1800" dirty="0">
                <a:solidFill>
                  <a:srgbClr val="0070C0"/>
                </a:solidFill>
              </a:rPr>
              <a:t>Please be patient as the school transfers to a new umbrella company. We’ve had a lot of headaches so far!</a:t>
            </a:r>
          </a:p>
          <a:p>
            <a:pPr lvl="0"/>
            <a:r>
              <a:rPr lang="en-GB" sz="1800" dirty="0">
                <a:solidFill>
                  <a:srgbClr val="0070C0"/>
                </a:solidFill>
              </a:rPr>
              <a:t>Please could you check information daily before phoning the school.</a:t>
            </a:r>
          </a:p>
          <a:p>
            <a:r>
              <a:rPr lang="en-GB" sz="1800" dirty="0">
                <a:solidFill>
                  <a:srgbClr val="0070C0"/>
                </a:solidFill>
              </a:rPr>
              <a:t>Class 4 Page (We will upload photos).</a:t>
            </a:r>
          </a:p>
          <a:p>
            <a:r>
              <a:rPr lang="en-GB" sz="1800" dirty="0">
                <a:solidFill>
                  <a:srgbClr val="0070C0"/>
                </a:solidFill>
              </a:rPr>
              <a:t>Using email for correspondence (paperless).</a:t>
            </a:r>
          </a:p>
        </p:txBody>
      </p:sp>
      <p:pic>
        <p:nvPicPr>
          <p:cNvPr id="4" name="Picture 3">
            <a:extLst>
              <a:ext uri="{FF2B5EF4-FFF2-40B4-BE49-F238E27FC236}">
                <a16:creationId xmlns:a16="http://schemas.microsoft.com/office/drawing/2014/main" id="{91A037CC-432C-4884-B520-14A889A70190}"/>
              </a:ext>
            </a:extLst>
          </p:cNvPr>
          <p:cNvPicPr>
            <a:picLocks noChangeAspect="1"/>
          </p:cNvPicPr>
          <p:nvPr/>
        </p:nvPicPr>
        <p:blipFill>
          <a:blip r:embed="rId2"/>
          <a:stretch>
            <a:fillRect/>
          </a:stretch>
        </p:blipFill>
        <p:spPr>
          <a:xfrm>
            <a:off x="152400" y="3352800"/>
            <a:ext cx="5234499" cy="1828800"/>
          </a:xfrm>
          <a:prstGeom prst="rect">
            <a:avLst/>
          </a:prstGeom>
        </p:spPr>
      </p:pic>
      <p:pic>
        <p:nvPicPr>
          <p:cNvPr id="7" name="Picture 6">
            <a:extLst>
              <a:ext uri="{FF2B5EF4-FFF2-40B4-BE49-F238E27FC236}">
                <a16:creationId xmlns:a16="http://schemas.microsoft.com/office/drawing/2014/main" id="{ED91ACC7-5DD6-78EA-C1A3-F89CC7D3453F}"/>
              </a:ext>
            </a:extLst>
          </p:cNvPr>
          <p:cNvPicPr>
            <a:picLocks noChangeAspect="1"/>
          </p:cNvPicPr>
          <p:nvPr/>
        </p:nvPicPr>
        <p:blipFill>
          <a:blip r:embed="rId3"/>
          <a:stretch>
            <a:fillRect/>
          </a:stretch>
        </p:blipFill>
        <p:spPr>
          <a:xfrm>
            <a:off x="5805488" y="2590800"/>
            <a:ext cx="3186112" cy="4005398"/>
          </a:xfrm>
          <a:prstGeom prst="rect">
            <a:avLst/>
          </a:prstGeom>
        </p:spPr>
      </p:pic>
    </p:spTree>
    <p:extLst>
      <p:ext uri="{BB962C8B-B14F-4D97-AF65-F5344CB8AC3E}">
        <p14:creationId xmlns:p14="http://schemas.microsoft.com/office/powerpoint/2010/main" val="21936823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
          </a:xfrm>
        </p:spPr>
        <p:txBody>
          <a:bodyPr/>
          <a:lstStyle/>
          <a:p>
            <a:r>
              <a:rPr lang="en-GB" dirty="0"/>
              <a:t>Housekeeping</a:t>
            </a:r>
          </a:p>
        </p:txBody>
      </p:sp>
      <p:sp>
        <p:nvSpPr>
          <p:cNvPr id="3" name="Content Placeholder 2"/>
          <p:cNvSpPr>
            <a:spLocks noGrp="1"/>
          </p:cNvSpPr>
          <p:nvPr>
            <p:ph idx="1"/>
          </p:nvPr>
        </p:nvSpPr>
        <p:spPr>
          <a:xfrm>
            <a:off x="152400" y="685800"/>
            <a:ext cx="8991600" cy="6019800"/>
          </a:xfrm>
        </p:spPr>
        <p:txBody>
          <a:bodyPr>
            <a:normAutofit/>
          </a:bodyPr>
          <a:lstStyle/>
          <a:p>
            <a:r>
              <a:rPr lang="en-GB" b="1" dirty="0">
                <a:solidFill>
                  <a:srgbClr val="0070C0"/>
                </a:solidFill>
              </a:rPr>
              <a:t>Emails</a:t>
            </a:r>
            <a:r>
              <a:rPr lang="en-GB" dirty="0">
                <a:solidFill>
                  <a:srgbClr val="0070C0"/>
                </a:solidFill>
              </a:rPr>
              <a:t> before 8.15am - ecarolan@eldersfieldlawn.worcs.sch.uk</a:t>
            </a:r>
          </a:p>
          <a:p>
            <a:pPr marL="0" indent="0">
              <a:buNone/>
            </a:pPr>
            <a:r>
              <a:rPr lang="en-GB" dirty="0">
                <a:solidFill>
                  <a:srgbClr val="0070C0"/>
                </a:solidFill>
              </a:rPr>
              <a:t>     (Monday, Tuesday) sg</a:t>
            </a:r>
            <a:r>
              <a:rPr lang="en-GB" dirty="0">
                <a:solidFill>
                  <a:srgbClr val="0070C0"/>
                </a:solidFill>
                <a:hlinkClick r:id="rId2"/>
              </a:rPr>
              <a:t>eorge@eldersfieldlawn.worcs.sch.uk</a:t>
            </a:r>
            <a:r>
              <a:rPr lang="en-GB" dirty="0">
                <a:solidFill>
                  <a:srgbClr val="0070C0"/>
                </a:solidFill>
              </a:rPr>
              <a:t>   (</a:t>
            </a:r>
            <a:r>
              <a:rPr lang="en-GB" dirty="0" err="1">
                <a:solidFill>
                  <a:srgbClr val="0070C0"/>
                </a:solidFill>
              </a:rPr>
              <a:t>Wednesday,Thursday,Friday</a:t>
            </a:r>
            <a:r>
              <a:rPr lang="en-GB" dirty="0">
                <a:solidFill>
                  <a:srgbClr val="0070C0"/>
                </a:solidFill>
              </a:rPr>
              <a:t>) </a:t>
            </a:r>
          </a:p>
          <a:p>
            <a:r>
              <a:rPr lang="en-GB" b="1" dirty="0">
                <a:solidFill>
                  <a:srgbClr val="0070C0"/>
                </a:solidFill>
              </a:rPr>
              <a:t>Curriculum Web– </a:t>
            </a:r>
            <a:r>
              <a:rPr lang="en-GB" dirty="0">
                <a:solidFill>
                  <a:srgbClr val="0070C0"/>
                </a:solidFill>
              </a:rPr>
              <a:t>on Year 4 class page</a:t>
            </a:r>
          </a:p>
          <a:p>
            <a:r>
              <a:rPr lang="en-GB" b="1" dirty="0">
                <a:solidFill>
                  <a:srgbClr val="0070C0"/>
                </a:solidFill>
              </a:rPr>
              <a:t>PE Kit – </a:t>
            </a:r>
            <a:r>
              <a:rPr lang="en-GB" dirty="0">
                <a:solidFill>
                  <a:srgbClr val="0070C0"/>
                </a:solidFill>
              </a:rPr>
              <a:t>In school at all times. Trainers for outdoor use and warm tracksuit please. Swimming kit on Thursday</a:t>
            </a:r>
          </a:p>
          <a:p>
            <a:r>
              <a:rPr lang="en-GB" b="1" dirty="0">
                <a:solidFill>
                  <a:srgbClr val="0070C0"/>
                </a:solidFill>
              </a:rPr>
              <a:t>Start of School </a:t>
            </a:r>
            <a:r>
              <a:rPr lang="en-GB" dirty="0">
                <a:solidFill>
                  <a:srgbClr val="0070C0"/>
                </a:solidFill>
              </a:rPr>
              <a:t>– 8.35am spellings/tables practise. Please be prompt.</a:t>
            </a:r>
          </a:p>
          <a:p>
            <a:r>
              <a:rPr lang="en-GB" b="1" dirty="0">
                <a:solidFill>
                  <a:srgbClr val="0070C0"/>
                </a:solidFill>
              </a:rPr>
              <a:t>End of school - </a:t>
            </a:r>
            <a:r>
              <a:rPr lang="en-GB" dirty="0">
                <a:solidFill>
                  <a:srgbClr val="0070C0"/>
                </a:solidFill>
              </a:rPr>
              <a:t>3.15pm. </a:t>
            </a:r>
          </a:p>
          <a:p>
            <a:r>
              <a:rPr lang="en-GB" b="1" dirty="0">
                <a:solidFill>
                  <a:srgbClr val="0070C0"/>
                </a:solidFill>
              </a:rPr>
              <a:t>Healthy Snacks </a:t>
            </a:r>
            <a:r>
              <a:rPr lang="en-GB" dirty="0">
                <a:solidFill>
                  <a:srgbClr val="0070C0"/>
                </a:solidFill>
              </a:rPr>
              <a:t>–Fruit only please. Water to drink.</a:t>
            </a:r>
          </a:p>
          <a:p>
            <a:r>
              <a:rPr lang="en-GB" b="1" dirty="0">
                <a:solidFill>
                  <a:srgbClr val="0070C0"/>
                </a:solidFill>
              </a:rPr>
              <a:t>Absence Request –</a:t>
            </a:r>
            <a:r>
              <a:rPr lang="en-GB" dirty="0">
                <a:solidFill>
                  <a:srgbClr val="0070C0"/>
                </a:solidFill>
              </a:rPr>
              <a:t>Via the school office and Head- teacher</a:t>
            </a:r>
          </a:p>
        </p:txBody>
      </p:sp>
    </p:spTree>
    <p:extLst>
      <p:ext uri="{BB962C8B-B14F-4D97-AF65-F5344CB8AC3E}">
        <p14:creationId xmlns:p14="http://schemas.microsoft.com/office/powerpoint/2010/main" val="1043832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lstStyle/>
          <a:p>
            <a:r>
              <a:rPr lang="en-GB" dirty="0"/>
              <a:t>Uniform</a:t>
            </a:r>
          </a:p>
        </p:txBody>
      </p:sp>
      <p:sp>
        <p:nvSpPr>
          <p:cNvPr id="3" name="Content Placeholder 2"/>
          <p:cNvSpPr>
            <a:spLocks noGrp="1"/>
          </p:cNvSpPr>
          <p:nvPr>
            <p:ph idx="1"/>
          </p:nvPr>
        </p:nvSpPr>
        <p:spPr>
          <a:xfrm>
            <a:off x="457200" y="1066801"/>
            <a:ext cx="8229600" cy="3657600"/>
          </a:xfrm>
        </p:spPr>
        <p:txBody>
          <a:bodyPr>
            <a:normAutofit/>
          </a:bodyPr>
          <a:lstStyle/>
          <a:p>
            <a:endParaRPr lang="en-GB" b="1" dirty="0">
              <a:solidFill>
                <a:srgbClr val="0070C0"/>
              </a:solidFill>
            </a:endParaRPr>
          </a:p>
          <a:p>
            <a:r>
              <a:rPr lang="en-GB" b="1" dirty="0">
                <a:solidFill>
                  <a:srgbClr val="0070C0"/>
                </a:solidFill>
              </a:rPr>
              <a:t>Uniform</a:t>
            </a:r>
            <a:r>
              <a:rPr lang="en-GB" dirty="0">
                <a:solidFill>
                  <a:srgbClr val="0070C0"/>
                </a:solidFill>
              </a:rPr>
              <a:t> – smart, shirts tucked in. </a:t>
            </a:r>
          </a:p>
          <a:p>
            <a:r>
              <a:rPr lang="en-GB" b="1" dirty="0">
                <a:solidFill>
                  <a:srgbClr val="0070C0"/>
                </a:solidFill>
              </a:rPr>
              <a:t>Labelled </a:t>
            </a:r>
            <a:r>
              <a:rPr lang="en-GB" dirty="0">
                <a:solidFill>
                  <a:srgbClr val="0070C0"/>
                </a:solidFill>
              </a:rPr>
              <a:t>– label jumpers</a:t>
            </a:r>
          </a:p>
          <a:p>
            <a:r>
              <a:rPr lang="en-GB" b="1" dirty="0">
                <a:solidFill>
                  <a:srgbClr val="0070C0"/>
                </a:solidFill>
              </a:rPr>
              <a:t>Girls </a:t>
            </a:r>
            <a:r>
              <a:rPr lang="en-GB" dirty="0">
                <a:solidFill>
                  <a:srgbClr val="0070C0"/>
                </a:solidFill>
              </a:rPr>
              <a:t>– hair tied back. Stud earing only. No hair accessories please.</a:t>
            </a:r>
          </a:p>
          <a:p>
            <a:r>
              <a:rPr lang="en-GB" b="1" dirty="0">
                <a:solidFill>
                  <a:srgbClr val="0070C0"/>
                </a:solidFill>
              </a:rPr>
              <a:t>Boys </a:t>
            </a:r>
            <a:r>
              <a:rPr lang="en-GB" dirty="0">
                <a:solidFill>
                  <a:srgbClr val="0070C0"/>
                </a:solidFill>
              </a:rPr>
              <a:t>– neat haircuts.</a:t>
            </a:r>
          </a:p>
          <a:p>
            <a:r>
              <a:rPr lang="en-GB" b="1" dirty="0">
                <a:solidFill>
                  <a:srgbClr val="0070C0"/>
                </a:solidFill>
              </a:rPr>
              <a:t>Shoes </a:t>
            </a:r>
            <a:r>
              <a:rPr lang="en-GB" dirty="0">
                <a:solidFill>
                  <a:srgbClr val="0070C0"/>
                </a:solidFill>
              </a:rPr>
              <a:t>- Comfortable black shoes that are waterproof.</a:t>
            </a:r>
            <a:endParaRPr lang="en-GB" dirty="0"/>
          </a:p>
          <a:p>
            <a:endParaRPr lang="en-GB" dirty="0"/>
          </a:p>
        </p:txBody>
      </p:sp>
    </p:spTree>
    <p:extLst>
      <p:ext uri="{BB962C8B-B14F-4D97-AF65-F5344CB8AC3E}">
        <p14:creationId xmlns:p14="http://schemas.microsoft.com/office/powerpoint/2010/main" val="22120560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2209800"/>
          </a:xfrm>
        </p:spPr>
        <p:txBody>
          <a:bodyPr/>
          <a:lstStyle/>
          <a:p>
            <a:r>
              <a:rPr lang="en-GB" dirty="0"/>
              <a:t>Reading – 20 minute Pledge</a:t>
            </a:r>
            <a:br>
              <a:rPr lang="en-GB" dirty="0"/>
            </a:br>
            <a:endParaRPr lang="en-GB" dirty="0"/>
          </a:p>
        </p:txBody>
      </p:sp>
      <p:sp>
        <p:nvSpPr>
          <p:cNvPr id="3" name="Content Placeholder 2"/>
          <p:cNvSpPr>
            <a:spLocks noGrp="1"/>
          </p:cNvSpPr>
          <p:nvPr>
            <p:ph idx="1"/>
          </p:nvPr>
        </p:nvSpPr>
        <p:spPr>
          <a:xfrm>
            <a:off x="228600" y="1524000"/>
            <a:ext cx="8458200" cy="5181600"/>
          </a:xfrm>
        </p:spPr>
        <p:txBody>
          <a:bodyPr>
            <a:normAutofit lnSpcReduction="10000"/>
          </a:bodyPr>
          <a:lstStyle/>
          <a:p>
            <a:r>
              <a:rPr lang="en-GB" dirty="0">
                <a:solidFill>
                  <a:srgbClr val="0070C0"/>
                </a:solidFill>
              </a:rPr>
              <a:t>The school will read to your child for at least 10 minutes a day.</a:t>
            </a:r>
          </a:p>
          <a:p>
            <a:r>
              <a:rPr lang="en-GB" dirty="0">
                <a:solidFill>
                  <a:srgbClr val="0070C0"/>
                </a:solidFill>
              </a:rPr>
              <a:t>Can you match it at home please?</a:t>
            </a:r>
          </a:p>
          <a:p>
            <a:endParaRPr lang="en-GB" dirty="0">
              <a:solidFill>
                <a:srgbClr val="0070C0"/>
              </a:solidFill>
            </a:endParaRPr>
          </a:p>
          <a:p>
            <a:r>
              <a:rPr lang="en-GB" dirty="0">
                <a:solidFill>
                  <a:srgbClr val="0070C0"/>
                </a:solidFill>
              </a:rPr>
              <a:t>The single biggest impact you can have on your child’s education is listening to them read. Please use the questions at the front of their reading record to help you (reading Vipers).</a:t>
            </a:r>
          </a:p>
          <a:p>
            <a:endParaRPr lang="en-GB" dirty="0">
              <a:solidFill>
                <a:srgbClr val="0070C0"/>
              </a:solidFill>
            </a:endParaRPr>
          </a:p>
          <a:p>
            <a:r>
              <a:rPr lang="en-GB" dirty="0">
                <a:solidFill>
                  <a:srgbClr val="0070C0"/>
                </a:solidFill>
              </a:rPr>
              <a:t>Please fill in </a:t>
            </a:r>
            <a:r>
              <a:rPr lang="en-GB" b="1" dirty="0">
                <a:solidFill>
                  <a:srgbClr val="0070C0"/>
                </a:solidFill>
              </a:rPr>
              <a:t>and sign </a:t>
            </a:r>
            <a:r>
              <a:rPr lang="en-GB" dirty="0">
                <a:solidFill>
                  <a:srgbClr val="0070C0"/>
                </a:solidFill>
              </a:rPr>
              <a:t>your child’s reading record. The children will be asked to bring their reading record into school everyday and it will be checked on Friday. Every 5 signatures, children receive a raffle ticket for the monthly non-uniform draw.</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1448" y="1942097"/>
            <a:ext cx="1192419" cy="13995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672" y="457200"/>
            <a:ext cx="1397297" cy="13287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929713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97A5E-F474-E13A-197F-1BF58BEADB4F}"/>
              </a:ext>
            </a:extLst>
          </p:cNvPr>
          <p:cNvSpPr>
            <a:spLocks noGrp="1"/>
          </p:cNvSpPr>
          <p:nvPr>
            <p:ph type="title"/>
          </p:nvPr>
        </p:nvSpPr>
        <p:spPr/>
        <p:txBody>
          <a:bodyPr/>
          <a:lstStyle/>
          <a:p>
            <a:endParaRPr lang="en-GB"/>
          </a:p>
        </p:txBody>
      </p:sp>
      <p:pic>
        <p:nvPicPr>
          <p:cNvPr id="7" name="Content Placeholder 6">
            <a:extLst>
              <a:ext uri="{FF2B5EF4-FFF2-40B4-BE49-F238E27FC236}">
                <a16:creationId xmlns:a16="http://schemas.microsoft.com/office/drawing/2014/main" id="{76F98E4A-C059-7E6B-2438-56BB1D9DA8E6}"/>
              </a:ext>
            </a:extLst>
          </p:cNvPr>
          <p:cNvPicPr>
            <a:picLocks noGrp="1" noChangeAspect="1"/>
          </p:cNvPicPr>
          <p:nvPr>
            <p:ph idx="1"/>
          </p:nvPr>
        </p:nvPicPr>
        <p:blipFill>
          <a:blip r:embed="rId2"/>
          <a:stretch>
            <a:fillRect/>
          </a:stretch>
        </p:blipFill>
        <p:spPr>
          <a:xfrm>
            <a:off x="151181" y="152400"/>
            <a:ext cx="8841638" cy="5135563"/>
          </a:xfrm>
          <a:prstGeom prst="rect">
            <a:avLst/>
          </a:prstGeom>
        </p:spPr>
      </p:pic>
    </p:spTree>
    <p:extLst>
      <p:ext uri="{BB962C8B-B14F-4D97-AF65-F5344CB8AC3E}">
        <p14:creationId xmlns:p14="http://schemas.microsoft.com/office/powerpoint/2010/main" val="4253035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471A9-4308-4E4F-997B-7530273D64B7}"/>
              </a:ext>
            </a:extLst>
          </p:cNvPr>
          <p:cNvSpPr>
            <a:spLocks noGrp="1"/>
          </p:cNvSpPr>
          <p:nvPr>
            <p:ph type="title"/>
          </p:nvPr>
        </p:nvSpPr>
        <p:spPr/>
        <p:txBody>
          <a:bodyPr/>
          <a:lstStyle/>
          <a:p>
            <a:endParaRPr lang="en-GB" dirty="0"/>
          </a:p>
        </p:txBody>
      </p:sp>
      <p:pic>
        <p:nvPicPr>
          <p:cNvPr id="7" name="Content Placeholder 6">
            <a:extLst>
              <a:ext uri="{FF2B5EF4-FFF2-40B4-BE49-F238E27FC236}">
                <a16:creationId xmlns:a16="http://schemas.microsoft.com/office/drawing/2014/main" id="{87E7A4C0-A870-D241-FDA1-C969AF44836C}"/>
              </a:ext>
            </a:extLst>
          </p:cNvPr>
          <p:cNvPicPr>
            <a:picLocks noGrp="1" noChangeAspect="1"/>
          </p:cNvPicPr>
          <p:nvPr>
            <p:ph idx="1"/>
          </p:nvPr>
        </p:nvPicPr>
        <p:blipFill>
          <a:blip r:embed="rId2"/>
          <a:stretch>
            <a:fillRect/>
          </a:stretch>
        </p:blipFill>
        <p:spPr>
          <a:xfrm>
            <a:off x="559289" y="26633"/>
            <a:ext cx="8127511" cy="6243368"/>
          </a:xfrm>
          <a:prstGeom prst="rect">
            <a:avLst/>
          </a:prstGeom>
        </p:spPr>
      </p:pic>
    </p:spTree>
    <p:extLst>
      <p:ext uri="{BB962C8B-B14F-4D97-AF65-F5344CB8AC3E}">
        <p14:creationId xmlns:p14="http://schemas.microsoft.com/office/powerpoint/2010/main" val="499059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1556F8C-94E4-5DF2-1EE3-7D2954113DA0}"/>
              </a:ext>
            </a:extLst>
          </p:cNvPr>
          <p:cNvPicPr>
            <a:picLocks noChangeAspect="1"/>
          </p:cNvPicPr>
          <p:nvPr/>
        </p:nvPicPr>
        <p:blipFill>
          <a:blip r:embed="rId2"/>
          <a:stretch>
            <a:fillRect/>
          </a:stretch>
        </p:blipFill>
        <p:spPr>
          <a:xfrm>
            <a:off x="228600" y="228600"/>
            <a:ext cx="8824838" cy="6324743"/>
          </a:xfrm>
          <a:prstGeom prst="rect">
            <a:avLst/>
          </a:prstGeom>
        </p:spPr>
      </p:pic>
    </p:spTree>
    <p:extLst>
      <p:ext uri="{BB962C8B-B14F-4D97-AF65-F5344CB8AC3E}">
        <p14:creationId xmlns:p14="http://schemas.microsoft.com/office/powerpoint/2010/main" val="11183328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BF7A8C-CBCC-D785-2479-20D7F7E78243}"/>
              </a:ext>
            </a:extLst>
          </p:cNvPr>
          <p:cNvPicPr>
            <a:picLocks noChangeAspect="1"/>
          </p:cNvPicPr>
          <p:nvPr/>
        </p:nvPicPr>
        <p:blipFill>
          <a:blip r:embed="rId2"/>
          <a:stretch>
            <a:fillRect/>
          </a:stretch>
        </p:blipFill>
        <p:spPr>
          <a:xfrm>
            <a:off x="152400" y="157833"/>
            <a:ext cx="8839200" cy="6542334"/>
          </a:xfrm>
          <a:prstGeom prst="rect">
            <a:avLst/>
          </a:prstGeom>
        </p:spPr>
      </p:pic>
    </p:spTree>
    <p:extLst>
      <p:ext uri="{BB962C8B-B14F-4D97-AF65-F5344CB8AC3E}">
        <p14:creationId xmlns:p14="http://schemas.microsoft.com/office/powerpoint/2010/main" val="20560677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59D6EA-6C7F-B57B-4EBC-6C8A08B74508}"/>
              </a:ext>
            </a:extLst>
          </p:cNvPr>
          <p:cNvSpPr txBox="1"/>
          <p:nvPr/>
        </p:nvSpPr>
        <p:spPr>
          <a:xfrm>
            <a:off x="2769263" y="76200"/>
            <a:ext cx="3605474" cy="1107996"/>
          </a:xfrm>
          <a:prstGeom prst="rect">
            <a:avLst/>
          </a:prstGeom>
          <a:noFill/>
        </p:spPr>
        <p:txBody>
          <a:bodyPr wrap="none" rtlCol="0">
            <a:spAutoFit/>
          </a:bodyPr>
          <a:lstStyle/>
          <a:p>
            <a:r>
              <a:rPr lang="en-GB" sz="6600" dirty="0">
                <a:solidFill>
                  <a:srgbClr val="0070C0"/>
                </a:solidFill>
              </a:rPr>
              <a:t>Spellings</a:t>
            </a:r>
          </a:p>
        </p:txBody>
      </p:sp>
      <p:sp>
        <p:nvSpPr>
          <p:cNvPr id="3" name="TextBox 2">
            <a:extLst>
              <a:ext uri="{FF2B5EF4-FFF2-40B4-BE49-F238E27FC236}">
                <a16:creationId xmlns:a16="http://schemas.microsoft.com/office/drawing/2014/main" id="{E357A638-5136-C795-8C23-AEA1EFC45EA4}"/>
              </a:ext>
            </a:extLst>
          </p:cNvPr>
          <p:cNvSpPr txBox="1"/>
          <p:nvPr/>
        </p:nvSpPr>
        <p:spPr>
          <a:xfrm>
            <a:off x="685800" y="1524000"/>
            <a:ext cx="7529177" cy="1938992"/>
          </a:xfrm>
          <a:prstGeom prst="rect">
            <a:avLst/>
          </a:prstGeom>
          <a:noFill/>
        </p:spPr>
        <p:txBody>
          <a:bodyPr wrap="none" rtlCol="0">
            <a:spAutoFit/>
          </a:bodyPr>
          <a:lstStyle/>
          <a:p>
            <a:pPr marL="285750" indent="-285750">
              <a:buFont typeface="Arial" panose="020B0604020202020204" pitchFamily="34" charset="0"/>
              <a:buChar char="•"/>
            </a:pPr>
            <a:r>
              <a:rPr lang="en-GB" sz="2400" dirty="0">
                <a:solidFill>
                  <a:srgbClr val="0070C0"/>
                </a:solidFill>
              </a:rPr>
              <a:t>Spelling rule input – Friday</a:t>
            </a:r>
          </a:p>
          <a:p>
            <a:pPr marL="285750" indent="-285750">
              <a:buFont typeface="Arial" panose="020B0604020202020204" pitchFamily="34" charset="0"/>
              <a:buChar char="•"/>
            </a:pPr>
            <a:r>
              <a:rPr lang="en-GB" sz="2400" dirty="0">
                <a:solidFill>
                  <a:srgbClr val="0070C0"/>
                </a:solidFill>
              </a:rPr>
              <a:t>Activities throughout the following week – 08.35am</a:t>
            </a:r>
          </a:p>
          <a:p>
            <a:pPr marL="285750" indent="-285750">
              <a:buFont typeface="Arial" panose="020B0604020202020204" pitchFamily="34" charset="0"/>
              <a:buChar char="•"/>
            </a:pPr>
            <a:r>
              <a:rPr lang="en-GB" sz="2400" dirty="0">
                <a:solidFill>
                  <a:srgbClr val="0070C0"/>
                </a:solidFill>
              </a:rPr>
              <a:t>Daily home learning</a:t>
            </a:r>
          </a:p>
          <a:p>
            <a:pPr marL="285750" indent="-285750">
              <a:buFont typeface="Arial" panose="020B0604020202020204" pitchFamily="34" charset="0"/>
              <a:buChar char="•"/>
            </a:pPr>
            <a:r>
              <a:rPr lang="en-GB" sz="2400" dirty="0">
                <a:solidFill>
                  <a:srgbClr val="0070C0"/>
                </a:solidFill>
              </a:rPr>
              <a:t>Spelling test every week (5 spellings out of each 10)</a:t>
            </a:r>
          </a:p>
          <a:p>
            <a:pPr marL="285750" indent="-285750">
              <a:buFont typeface="Arial" panose="020B0604020202020204" pitchFamily="34" charset="0"/>
              <a:buChar char="•"/>
            </a:pPr>
            <a:r>
              <a:rPr lang="en-GB" sz="2400" dirty="0">
                <a:solidFill>
                  <a:srgbClr val="0070C0"/>
                </a:solidFill>
              </a:rPr>
              <a:t>Spellings on class page</a:t>
            </a:r>
          </a:p>
        </p:txBody>
      </p:sp>
      <p:pic>
        <p:nvPicPr>
          <p:cNvPr id="5" name="Picture 4">
            <a:extLst>
              <a:ext uri="{FF2B5EF4-FFF2-40B4-BE49-F238E27FC236}">
                <a16:creationId xmlns:a16="http://schemas.microsoft.com/office/drawing/2014/main" id="{D685F981-0EEE-3603-4C2C-E47C4790DD81}"/>
              </a:ext>
            </a:extLst>
          </p:cNvPr>
          <p:cNvPicPr>
            <a:picLocks noChangeAspect="1"/>
          </p:cNvPicPr>
          <p:nvPr/>
        </p:nvPicPr>
        <p:blipFill>
          <a:blip r:embed="rId2"/>
          <a:stretch>
            <a:fillRect/>
          </a:stretch>
        </p:blipFill>
        <p:spPr>
          <a:xfrm>
            <a:off x="178186" y="3679686"/>
            <a:ext cx="5182154" cy="2477930"/>
          </a:xfrm>
          <a:prstGeom prst="rect">
            <a:avLst/>
          </a:prstGeom>
        </p:spPr>
      </p:pic>
      <p:pic>
        <p:nvPicPr>
          <p:cNvPr id="7" name="Picture 6">
            <a:extLst>
              <a:ext uri="{FF2B5EF4-FFF2-40B4-BE49-F238E27FC236}">
                <a16:creationId xmlns:a16="http://schemas.microsoft.com/office/drawing/2014/main" id="{9089D381-0079-65E9-E605-1EE3B1D565C9}"/>
              </a:ext>
            </a:extLst>
          </p:cNvPr>
          <p:cNvPicPr>
            <a:picLocks noChangeAspect="1"/>
          </p:cNvPicPr>
          <p:nvPr/>
        </p:nvPicPr>
        <p:blipFill>
          <a:blip r:embed="rId3"/>
          <a:stretch>
            <a:fillRect/>
          </a:stretch>
        </p:blipFill>
        <p:spPr>
          <a:xfrm>
            <a:off x="4724400" y="3381451"/>
            <a:ext cx="4026472" cy="2261705"/>
          </a:xfrm>
          <a:prstGeom prst="rect">
            <a:avLst/>
          </a:prstGeom>
        </p:spPr>
      </p:pic>
    </p:spTree>
    <p:extLst>
      <p:ext uri="{BB962C8B-B14F-4D97-AF65-F5344CB8AC3E}">
        <p14:creationId xmlns:p14="http://schemas.microsoft.com/office/powerpoint/2010/main" val="15772109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14400"/>
          </a:xfrm>
        </p:spPr>
        <p:txBody>
          <a:bodyPr/>
          <a:lstStyle/>
          <a:p>
            <a:r>
              <a:rPr lang="en-GB" dirty="0"/>
              <a:t>Trips</a:t>
            </a:r>
          </a:p>
        </p:txBody>
      </p:sp>
      <p:sp>
        <p:nvSpPr>
          <p:cNvPr id="3" name="Content Placeholder 2"/>
          <p:cNvSpPr>
            <a:spLocks noGrp="1"/>
          </p:cNvSpPr>
          <p:nvPr>
            <p:ph idx="1"/>
          </p:nvPr>
        </p:nvSpPr>
        <p:spPr>
          <a:xfrm>
            <a:off x="457200" y="762000"/>
            <a:ext cx="8229600" cy="5410200"/>
          </a:xfrm>
        </p:spPr>
        <p:txBody>
          <a:bodyPr>
            <a:normAutofit/>
          </a:bodyPr>
          <a:lstStyle/>
          <a:p>
            <a:r>
              <a:rPr lang="en-GB" dirty="0">
                <a:solidFill>
                  <a:srgbClr val="0070C0"/>
                </a:solidFill>
              </a:rPr>
              <a:t>Cheltenham Literature Festival – Thursday 15</a:t>
            </a:r>
            <a:r>
              <a:rPr lang="en-GB" baseline="30000" dirty="0">
                <a:solidFill>
                  <a:srgbClr val="0070C0"/>
                </a:solidFill>
              </a:rPr>
              <a:t>th</a:t>
            </a:r>
            <a:r>
              <a:rPr lang="en-GB" dirty="0">
                <a:solidFill>
                  <a:srgbClr val="0070C0"/>
                </a:solidFill>
              </a:rPr>
              <a:t> October – Katherine Rundell, Hannah Gold.</a:t>
            </a:r>
          </a:p>
          <a:p>
            <a:r>
              <a:rPr lang="en-GB" dirty="0">
                <a:solidFill>
                  <a:srgbClr val="0070C0"/>
                </a:solidFill>
              </a:rPr>
              <a:t>Trip to STEAM at Swindon – Tuesday 29</a:t>
            </a:r>
            <a:r>
              <a:rPr lang="en-GB" baseline="30000" dirty="0">
                <a:solidFill>
                  <a:srgbClr val="0070C0"/>
                </a:solidFill>
              </a:rPr>
              <a:t>th</a:t>
            </a:r>
            <a:r>
              <a:rPr lang="en-GB" dirty="0">
                <a:solidFill>
                  <a:srgbClr val="0070C0"/>
                </a:solidFill>
              </a:rPr>
              <a:t> September</a:t>
            </a:r>
          </a:p>
          <a:p>
            <a:r>
              <a:rPr lang="en-GB" dirty="0">
                <a:solidFill>
                  <a:srgbClr val="0070C0"/>
                </a:solidFill>
              </a:rPr>
              <a:t>Malvern Cross Country –Friday 2</a:t>
            </a:r>
            <a:r>
              <a:rPr lang="en-GB" baseline="30000" dirty="0">
                <a:solidFill>
                  <a:srgbClr val="0070C0"/>
                </a:solidFill>
              </a:rPr>
              <a:t>nd</a:t>
            </a:r>
            <a:r>
              <a:rPr lang="en-GB" dirty="0">
                <a:solidFill>
                  <a:srgbClr val="0070C0"/>
                </a:solidFill>
              </a:rPr>
              <a:t> October.</a:t>
            </a:r>
          </a:p>
          <a:p>
            <a:r>
              <a:rPr lang="en-GB" dirty="0">
                <a:solidFill>
                  <a:srgbClr val="0070C0"/>
                </a:solidFill>
              </a:rPr>
              <a:t>Young Voices (Jan).</a:t>
            </a:r>
          </a:p>
          <a:p>
            <a:r>
              <a:rPr lang="en-GB" dirty="0">
                <a:solidFill>
                  <a:srgbClr val="0070C0"/>
                </a:solidFill>
              </a:rPr>
              <a:t>PGL - 2027</a:t>
            </a:r>
          </a:p>
          <a:p>
            <a:r>
              <a:rPr lang="en-GB" dirty="0">
                <a:solidFill>
                  <a:srgbClr val="0070C0"/>
                </a:solidFill>
              </a:rPr>
              <a:t>London - 2027</a:t>
            </a:r>
          </a:p>
          <a:p>
            <a:endParaRPr lang="en-GB" b="1" dirty="0">
              <a:solidFill>
                <a:srgbClr val="0070C0"/>
              </a:solidFill>
            </a:endParaRPr>
          </a:p>
        </p:txBody>
      </p:sp>
      <p:pic>
        <p:nvPicPr>
          <p:cNvPr id="8" name="Picture 7">
            <a:extLst>
              <a:ext uri="{FF2B5EF4-FFF2-40B4-BE49-F238E27FC236}">
                <a16:creationId xmlns:a16="http://schemas.microsoft.com/office/drawing/2014/main" id="{32F5FB30-E7EA-4923-B918-9F25EA66E2C2}"/>
              </a:ext>
            </a:extLst>
          </p:cNvPr>
          <p:cNvPicPr>
            <a:picLocks noChangeAspect="1"/>
          </p:cNvPicPr>
          <p:nvPr/>
        </p:nvPicPr>
        <p:blipFill>
          <a:blip r:embed="rId2"/>
          <a:stretch>
            <a:fillRect/>
          </a:stretch>
        </p:blipFill>
        <p:spPr>
          <a:xfrm>
            <a:off x="5715000" y="2424344"/>
            <a:ext cx="2514600" cy="1878189"/>
          </a:xfrm>
          <a:prstGeom prst="rect">
            <a:avLst/>
          </a:prstGeom>
        </p:spPr>
      </p:pic>
      <p:pic>
        <p:nvPicPr>
          <p:cNvPr id="5" name="Picture 4">
            <a:extLst>
              <a:ext uri="{FF2B5EF4-FFF2-40B4-BE49-F238E27FC236}">
                <a16:creationId xmlns:a16="http://schemas.microsoft.com/office/drawing/2014/main" id="{29588FB5-BC54-7A64-23C3-CCFE4491DDF4}"/>
              </a:ext>
            </a:extLst>
          </p:cNvPr>
          <p:cNvPicPr>
            <a:picLocks noChangeAspect="1"/>
          </p:cNvPicPr>
          <p:nvPr/>
        </p:nvPicPr>
        <p:blipFill>
          <a:blip r:embed="rId3"/>
          <a:stretch>
            <a:fillRect/>
          </a:stretch>
        </p:blipFill>
        <p:spPr>
          <a:xfrm>
            <a:off x="457200" y="4302533"/>
            <a:ext cx="7772400" cy="2484085"/>
          </a:xfrm>
          <a:prstGeom prst="rect">
            <a:avLst/>
          </a:prstGeom>
        </p:spPr>
      </p:pic>
    </p:spTree>
    <p:extLst>
      <p:ext uri="{BB962C8B-B14F-4D97-AF65-F5344CB8AC3E}">
        <p14:creationId xmlns:p14="http://schemas.microsoft.com/office/powerpoint/2010/main" val="20937791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CCA9D1-5FEA-EABC-24BD-112B446D9275}"/>
              </a:ext>
            </a:extLst>
          </p:cNvPr>
          <p:cNvSpPr>
            <a:spLocks noGrp="1"/>
          </p:cNvSpPr>
          <p:nvPr>
            <p:ph type="title"/>
          </p:nvPr>
        </p:nvSpPr>
        <p:spPr>
          <a:xfrm>
            <a:off x="457200" y="0"/>
            <a:ext cx="8229600" cy="990600"/>
          </a:xfrm>
        </p:spPr>
        <p:txBody>
          <a:bodyPr/>
          <a:lstStyle/>
          <a:p>
            <a:r>
              <a:rPr lang="en-GB" dirty="0"/>
              <a:t>Diary Dates</a:t>
            </a:r>
          </a:p>
        </p:txBody>
      </p:sp>
      <p:sp>
        <p:nvSpPr>
          <p:cNvPr id="3" name="Content Placeholder 2">
            <a:extLst>
              <a:ext uri="{FF2B5EF4-FFF2-40B4-BE49-F238E27FC236}">
                <a16:creationId xmlns:a16="http://schemas.microsoft.com/office/drawing/2014/main" id="{40D200FF-87BA-4D28-607B-EC07FA792053}"/>
              </a:ext>
            </a:extLst>
          </p:cNvPr>
          <p:cNvSpPr>
            <a:spLocks noGrp="1"/>
          </p:cNvSpPr>
          <p:nvPr>
            <p:ph idx="1"/>
          </p:nvPr>
        </p:nvSpPr>
        <p:spPr>
          <a:xfrm>
            <a:off x="457200" y="1600200"/>
            <a:ext cx="8229600" cy="2468563"/>
          </a:xfrm>
        </p:spPr>
        <p:txBody>
          <a:bodyPr/>
          <a:lstStyle/>
          <a:p>
            <a:endParaRPr lang="en-GB" dirty="0">
              <a:solidFill>
                <a:srgbClr val="0070C0"/>
              </a:solidFill>
            </a:endParaRPr>
          </a:p>
        </p:txBody>
      </p:sp>
      <p:sp>
        <p:nvSpPr>
          <p:cNvPr id="6" name="TextBox 5">
            <a:extLst>
              <a:ext uri="{FF2B5EF4-FFF2-40B4-BE49-F238E27FC236}">
                <a16:creationId xmlns:a16="http://schemas.microsoft.com/office/drawing/2014/main" id="{4CB2B5DE-2DC0-24E7-A322-A67127BDB1E0}"/>
              </a:ext>
            </a:extLst>
          </p:cNvPr>
          <p:cNvSpPr txBox="1"/>
          <p:nvPr/>
        </p:nvSpPr>
        <p:spPr>
          <a:xfrm>
            <a:off x="533400" y="2133600"/>
            <a:ext cx="8538171" cy="3477875"/>
          </a:xfrm>
          <a:prstGeom prst="rect">
            <a:avLst/>
          </a:prstGeom>
          <a:noFill/>
        </p:spPr>
        <p:txBody>
          <a:bodyPr wrap="none" rtlCol="0">
            <a:spAutoFit/>
          </a:bodyPr>
          <a:lstStyle/>
          <a:p>
            <a:pPr marL="342900" indent="-342900">
              <a:buFont typeface="Arial" panose="020B0604020202020204" pitchFamily="34" charset="0"/>
              <a:buChar char="•"/>
            </a:pPr>
            <a:r>
              <a:rPr lang="en-GB" sz="2000" b="1" dirty="0">
                <a:solidFill>
                  <a:srgbClr val="0070C0"/>
                </a:solidFill>
              </a:rPr>
              <a:t>PTFA AGM </a:t>
            </a:r>
            <a:r>
              <a:rPr lang="en-GB" sz="2000" dirty="0">
                <a:solidFill>
                  <a:srgbClr val="0070C0"/>
                </a:solidFill>
              </a:rPr>
              <a:t>– Thursday 24</a:t>
            </a:r>
            <a:r>
              <a:rPr lang="en-GB" sz="2000" baseline="30000" dirty="0">
                <a:solidFill>
                  <a:srgbClr val="0070C0"/>
                </a:solidFill>
              </a:rPr>
              <a:t>th</a:t>
            </a:r>
            <a:r>
              <a:rPr lang="en-GB" sz="2000" dirty="0">
                <a:solidFill>
                  <a:srgbClr val="0070C0"/>
                </a:solidFill>
              </a:rPr>
              <a:t> September at 6.30pm at The Hunters Inn, </a:t>
            </a:r>
          </a:p>
          <a:p>
            <a:r>
              <a:rPr lang="en-GB" sz="2000" dirty="0">
                <a:solidFill>
                  <a:srgbClr val="0070C0"/>
                </a:solidFill>
              </a:rPr>
              <a:t>Longdon – all welcome.</a:t>
            </a:r>
          </a:p>
          <a:p>
            <a:endParaRPr lang="en-GB" sz="2000" dirty="0">
              <a:solidFill>
                <a:srgbClr val="0070C0"/>
              </a:solidFill>
            </a:endParaRPr>
          </a:p>
          <a:p>
            <a:r>
              <a:rPr lang="en-GB" sz="2000" b="1" dirty="0">
                <a:solidFill>
                  <a:srgbClr val="0070C0"/>
                </a:solidFill>
              </a:rPr>
              <a:t>Harvest Festival </a:t>
            </a:r>
            <a:r>
              <a:rPr lang="en-GB" sz="2000" dirty="0">
                <a:solidFill>
                  <a:srgbClr val="0070C0"/>
                </a:solidFill>
              </a:rPr>
              <a:t>– Thursday 1</a:t>
            </a:r>
            <a:r>
              <a:rPr lang="en-GB" sz="2000" baseline="30000" dirty="0">
                <a:solidFill>
                  <a:srgbClr val="0070C0"/>
                </a:solidFill>
              </a:rPr>
              <a:t>st</a:t>
            </a:r>
            <a:r>
              <a:rPr lang="en-GB" sz="2000" dirty="0">
                <a:solidFill>
                  <a:srgbClr val="0070C0"/>
                </a:solidFill>
              </a:rPr>
              <a:t> October - 9am </a:t>
            </a:r>
            <a:r>
              <a:rPr lang="en-GB" sz="2000" dirty="0" err="1">
                <a:solidFill>
                  <a:srgbClr val="0070C0"/>
                </a:solidFill>
              </a:rPr>
              <a:t>Eldersfield</a:t>
            </a:r>
            <a:r>
              <a:rPr lang="en-GB" sz="2000" dirty="0">
                <a:solidFill>
                  <a:srgbClr val="0070C0"/>
                </a:solidFill>
              </a:rPr>
              <a:t> Church</a:t>
            </a:r>
          </a:p>
          <a:p>
            <a:r>
              <a:rPr lang="en-GB" sz="2000" dirty="0">
                <a:solidFill>
                  <a:srgbClr val="0070C0"/>
                </a:solidFill>
              </a:rPr>
              <a:t>Coffee and collection afterwards. </a:t>
            </a:r>
          </a:p>
          <a:p>
            <a:endParaRPr lang="en-GB" sz="2000" dirty="0">
              <a:solidFill>
                <a:srgbClr val="0070C0"/>
              </a:solidFill>
            </a:endParaRPr>
          </a:p>
          <a:p>
            <a:endParaRPr lang="en-GB" sz="2000" dirty="0">
              <a:solidFill>
                <a:srgbClr val="0070C0"/>
              </a:solidFill>
            </a:endParaRPr>
          </a:p>
          <a:p>
            <a:r>
              <a:rPr lang="en-GB" sz="2000" b="1" dirty="0">
                <a:solidFill>
                  <a:srgbClr val="0070C0"/>
                </a:solidFill>
              </a:rPr>
              <a:t>Parents Evenings </a:t>
            </a:r>
            <a:r>
              <a:rPr lang="en-GB" sz="2000" dirty="0">
                <a:solidFill>
                  <a:srgbClr val="0070C0"/>
                </a:solidFill>
              </a:rPr>
              <a:t>– Wednesday 7th October 3.30-5.30pm</a:t>
            </a:r>
          </a:p>
          <a:p>
            <a:r>
              <a:rPr lang="en-GB" sz="2000" dirty="0">
                <a:solidFill>
                  <a:srgbClr val="0070C0"/>
                </a:solidFill>
              </a:rPr>
              <a:t>                                   Thursday 8th October 1.15pm-4.30pm</a:t>
            </a:r>
          </a:p>
          <a:p>
            <a:r>
              <a:rPr lang="en-GB" sz="2000" dirty="0">
                <a:solidFill>
                  <a:srgbClr val="0070C0"/>
                </a:solidFill>
              </a:rPr>
              <a:t>This is a time to discuss how your children is settling in to their new year </a:t>
            </a:r>
          </a:p>
          <a:p>
            <a:r>
              <a:rPr lang="en-GB" sz="2000" dirty="0">
                <a:solidFill>
                  <a:srgbClr val="0070C0"/>
                </a:solidFill>
              </a:rPr>
              <a:t>group.</a:t>
            </a:r>
          </a:p>
        </p:txBody>
      </p:sp>
    </p:spTree>
    <p:extLst>
      <p:ext uri="{BB962C8B-B14F-4D97-AF65-F5344CB8AC3E}">
        <p14:creationId xmlns:p14="http://schemas.microsoft.com/office/powerpoint/2010/main" val="30039479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C80FF-8230-3343-8088-5C0B95DE02CF}"/>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F1B06D1A-058C-8F14-8894-2CE27D734058}"/>
              </a:ext>
            </a:extLst>
          </p:cNvPr>
          <p:cNvPicPr>
            <a:picLocks noGrp="1" noChangeAspect="1"/>
          </p:cNvPicPr>
          <p:nvPr>
            <p:ph idx="1"/>
          </p:nvPr>
        </p:nvPicPr>
        <p:blipFill>
          <a:blip r:embed="rId2"/>
          <a:stretch>
            <a:fillRect/>
          </a:stretch>
        </p:blipFill>
        <p:spPr>
          <a:xfrm>
            <a:off x="152400" y="55707"/>
            <a:ext cx="2820635" cy="4284374"/>
          </a:xfrm>
          <a:prstGeom prst="rect">
            <a:avLst/>
          </a:prstGeom>
        </p:spPr>
      </p:pic>
      <p:pic>
        <p:nvPicPr>
          <p:cNvPr id="9" name="Picture 8">
            <a:extLst>
              <a:ext uri="{FF2B5EF4-FFF2-40B4-BE49-F238E27FC236}">
                <a16:creationId xmlns:a16="http://schemas.microsoft.com/office/drawing/2014/main" id="{F4E1E1B4-0375-5779-8460-429DA45F6010}"/>
              </a:ext>
            </a:extLst>
          </p:cNvPr>
          <p:cNvPicPr>
            <a:picLocks noChangeAspect="1"/>
          </p:cNvPicPr>
          <p:nvPr/>
        </p:nvPicPr>
        <p:blipFill>
          <a:blip r:embed="rId3"/>
          <a:stretch>
            <a:fillRect/>
          </a:stretch>
        </p:blipFill>
        <p:spPr>
          <a:xfrm>
            <a:off x="2973035" y="96435"/>
            <a:ext cx="6117939" cy="1537056"/>
          </a:xfrm>
          <a:prstGeom prst="rect">
            <a:avLst/>
          </a:prstGeom>
        </p:spPr>
      </p:pic>
      <p:pic>
        <p:nvPicPr>
          <p:cNvPr id="11" name="Picture 10">
            <a:extLst>
              <a:ext uri="{FF2B5EF4-FFF2-40B4-BE49-F238E27FC236}">
                <a16:creationId xmlns:a16="http://schemas.microsoft.com/office/drawing/2014/main" id="{00DDDD42-7EEC-20D3-B0CD-8685D3D82DC7}"/>
              </a:ext>
            </a:extLst>
          </p:cNvPr>
          <p:cNvPicPr>
            <a:picLocks noChangeAspect="1"/>
          </p:cNvPicPr>
          <p:nvPr/>
        </p:nvPicPr>
        <p:blipFill>
          <a:blip r:embed="rId4"/>
          <a:stretch>
            <a:fillRect/>
          </a:stretch>
        </p:blipFill>
        <p:spPr>
          <a:xfrm>
            <a:off x="3125583" y="2034560"/>
            <a:ext cx="5965391" cy="1602970"/>
          </a:xfrm>
          <a:prstGeom prst="rect">
            <a:avLst/>
          </a:prstGeom>
        </p:spPr>
      </p:pic>
      <p:pic>
        <p:nvPicPr>
          <p:cNvPr id="13" name="Picture 12">
            <a:extLst>
              <a:ext uri="{FF2B5EF4-FFF2-40B4-BE49-F238E27FC236}">
                <a16:creationId xmlns:a16="http://schemas.microsoft.com/office/drawing/2014/main" id="{954EA39F-C656-79BD-EF40-5F5D3E173B35}"/>
              </a:ext>
            </a:extLst>
          </p:cNvPr>
          <p:cNvPicPr>
            <a:picLocks noChangeAspect="1"/>
          </p:cNvPicPr>
          <p:nvPr/>
        </p:nvPicPr>
        <p:blipFill>
          <a:blip r:embed="rId5"/>
          <a:stretch>
            <a:fillRect/>
          </a:stretch>
        </p:blipFill>
        <p:spPr>
          <a:xfrm>
            <a:off x="3035053" y="4038600"/>
            <a:ext cx="6108947" cy="2583422"/>
          </a:xfrm>
          <a:prstGeom prst="rect">
            <a:avLst/>
          </a:prstGeom>
        </p:spPr>
      </p:pic>
      <p:pic>
        <p:nvPicPr>
          <p:cNvPr id="15" name="Picture 14">
            <a:extLst>
              <a:ext uri="{FF2B5EF4-FFF2-40B4-BE49-F238E27FC236}">
                <a16:creationId xmlns:a16="http://schemas.microsoft.com/office/drawing/2014/main" id="{B5E3C2C8-D44C-8D1E-FC2A-64E868ABB2C3}"/>
              </a:ext>
            </a:extLst>
          </p:cNvPr>
          <p:cNvPicPr>
            <a:picLocks noChangeAspect="1"/>
          </p:cNvPicPr>
          <p:nvPr/>
        </p:nvPicPr>
        <p:blipFill>
          <a:blip r:embed="rId6"/>
          <a:stretch>
            <a:fillRect/>
          </a:stretch>
        </p:blipFill>
        <p:spPr>
          <a:xfrm>
            <a:off x="914400" y="4572000"/>
            <a:ext cx="1676400" cy="1756229"/>
          </a:xfrm>
          <a:prstGeom prst="rect">
            <a:avLst/>
          </a:prstGeom>
        </p:spPr>
      </p:pic>
    </p:spTree>
    <p:extLst>
      <p:ext uri="{BB962C8B-B14F-4D97-AF65-F5344CB8AC3E}">
        <p14:creationId xmlns:p14="http://schemas.microsoft.com/office/powerpoint/2010/main" val="30069467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2E4A27-F945-1D11-C486-22E2C6B91EA3}"/>
              </a:ext>
            </a:extLst>
          </p:cNvPr>
          <p:cNvSpPr>
            <a:spLocks noGrp="1"/>
          </p:cNvSpPr>
          <p:nvPr>
            <p:ph type="title"/>
          </p:nvPr>
        </p:nvSpPr>
        <p:spPr>
          <a:xfrm>
            <a:off x="457200" y="0"/>
            <a:ext cx="8229600" cy="914400"/>
          </a:xfrm>
        </p:spPr>
        <p:txBody>
          <a:bodyPr/>
          <a:lstStyle/>
          <a:p>
            <a:r>
              <a:rPr lang="en-GB" dirty="0"/>
              <a:t>Primitive Reflexes</a:t>
            </a:r>
          </a:p>
        </p:txBody>
      </p:sp>
      <p:pic>
        <p:nvPicPr>
          <p:cNvPr id="5" name="Content Placeholder 4">
            <a:extLst>
              <a:ext uri="{FF2B5EF4-FFF2-40B4-BE49-F238E27FC236}">
                <a16:creationId xmlns:a16="http://schemas.microsoft.com/office/drawing/2014/main" id="{46ACBFE5-0276-184A-526A-BF53C3271901}"/>
              </a:ext>
            </a:extLst>
          </p:cNvPr>
          <p:cNvPicPr>
            <a:picLocks noGrp="1" noChangeAspect="1"/>
          </p:cNvPicPr>
          <p:nvPr>
            <p:ph idx="1"/>
          </p:nvPr>
        </p:nvPicPr>
        <p:blipFill>
          <a:blip r:embed="rId2"/>
          <a:stretch>
            <a:fillRect/>
          </a:stretch>
        </p:blipFill>
        <p:spPr>
          <a:xfrm>
            <a:off x="181992" y="5158758"/>
            <a:ext cx="4543425" cy="1554527"/>
          </a:xfrm>
          <a:prstGeom prst="rect">
            <a:avLst/>
          </a:prstGeom>
        </p:spPr>
      </p:pic>
      <p:pic>
        <p:nvPicPr>
          <p:cNvPr id="7" name="Picture 6">
            <a:extLst>
              <a:ext uri="{FF2B5EF4-FFF2-40B4-BE49-F238E27FC236}">
                <a16:creationId xmlns:a16="http://schemas.microsoft.com/office/drawing/2014/main" id="{CAB3385E-A134-C6A1-3701-48B68984A69D}"/>
              </a:ext>
            </a:extLst>
          </p:cNvPr>
          <p:cNvPicPr>
            <a:picLocks noChangeAspect="1"/>
          </p:cNvPicPr>
          <p:nvPr/>
        </p:nvPicPr>
        <p:blipFill>
          <a:blip r:embed="rId3"/>
          <a:stretch>
            <a:fillRect/>
          </a:stretch>
        </p:blipFill>
        <p:spPr>
          <a:xfrm>
            <a:off x="5049175" y="4927058"/>
            <a:ext cx="3657600" cy="1806942"/>
          </a:xfrm>
          <a:prstGeom prst="rect">
            <a:avLst/>
          </a:prstGeom>
        </p:spPr>
      </p:pic>
      <p:pic>
        <p:nvPicPr>
          <p:cNvPr id="9" name="Picture 8">
            <a:extLst>
              <a:ext uri="{FF2B5EF4-FFF2-40B4-BE49-F238E27FC236}">
                <a16:creationId xmlns:a16="http://schemas.microsoft.com/office/drawing/2014/main" id="{6DFBDE8D-EA40-CCFC-A99E-3D7BF3A20CA3}"/>
              </a:ext>
            </a:extLst>
          </p:cNvPr>
          <p:cNvPicPr>
            <a:picLocks noChangeAspect="1"/>
          </p:cNvPicPr>
          <p:nvPr/>
        </p:nvPicPr>
        <p:blipFill>
          <a:blip r:embed="rId4"/>
          <a:stretch>
            <a:fillRect/>
          </a:stretch>
        </p:blipFill>
        <p:spPr>
          <a:xfrm>
            <a:off x="427430" y="775494"/>
            <a:ext cx="5634216" cy="4025106"/>
          </a:xfrm>
          <a:prstGeom prst="rect">
            <a:avLst/>
          </a:prstGeom>
        </p:spPr>
      </p:pic>
      <p:sp>
        <p:nvSpPr>
          <p:cNvPr id="11" name="TextBox 10">
            <a:extLst>
              <a:ext uri="{FF2B5EF4-FFF2-40B4-BE49-F238E27FC236}">
                <a16:creationId xmlns:a16="http://schemas.microsoft.com/office/drawing/2014/main" id="{24B996F7-6DBA-BBDA-3328-3000469A19C5}"/>
              </a:ext>
            </a:extLst>
          </p:cNvPr>
          <p:cNvSpPr txBox="1"/>
          <p:nvPr/>
        </p:nvSpPr>
        <p:spPr>
          <a:xfrm>
            <a:off x="5049175" y="3733800"/>
            <a:ext cx="4572000" cy="369332"/>
          </a:xfrm>
          <a:prstGeom prst="rect">
            <a:avLst/>
          </a:prstGeom>
          <a:noFill/>
        </p:spPr>
        <p:txBody>
          <a:bodyPr wrap="square">
            <a:spAutoFit/>
          </a:bodyPr>
          <a:lstStyle/>
          <a:p>
            <a:r>
              <a:rPr lang="en-GB" dirty="0"/>
              <a:t>https://www.brainxmovement.com/</a:t>
            </a:r>
          </a:p>
        </p:txBody>
      </p:sp>
    </p:spTree>
    <p:extLst>
      <p:ext uri="{BB962C8B-B14F-4D97-AF65-F5344CB8AC3E}">
        <p14:creationId xmlns:p14="http://schemas.microsoft.com/office/powerpoint/2010/main" val="28325884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BB1C5-3421-92C5-598C-6E197660783B}"/>
              </a:ext>
            </a:extLst>
          </p:cNvPr>
          <p:cNvSpPr>
            <a:spLocks noGrp="1"/>
          </p:cNvSpPr>
          <p:nvPr>
            <p:ph type="title"/>
          </p:nvPr>
        </p:nvSpPr>
        <p:spPr>
          <a:xfrm>
            <a:off x="457200" y="0"/>
            <a:ext cx="8229600" cy="1066800"/>
          </a:xfrm>
        </p:spPr>
        <p:txBody>
          <a:bodyPr/>
          <a:lstStyle/>
          <a:p>
            <a:r>
              <a:rPr lang="en-GB" dirty="0"/>
              <a:t>SATs 2027</a:t>
            </a:r>
          </a:p>
        </p:txBody>
      </p:sp>
      <p:pic>
        <p:nvPicPr>
          <p:cNvPr id="5" name="Content Placeholder 4">
            <a:extLst>
              <a:ext uri="{FF2B5EF4-FFF2-40B4-BE49-F238E27FC236}">
                <a16:creationId xmlns:a16="http://schemas.microsoft.com/office/drawing/2014/main" id="{D07EB041-2D05-6C57-9DE2-D682C3F14F6E}"/>
              </a:ext>
            </a:extLst>
          </p:cNvPr>
          <p:cNvPicPr>
            <a:picLocks noGrp="1" noChangeAspect="1"/>
          </p:cNvPicPr>
          <p:nvPr>
            <p:ph idx="1"/>
          </p:nvPr>
        </p:nvPicPr>
        <p:blipFill>
          <a:blip r:embed="rId2"/>
          <a:stretch>
            <a:fillRect/>
          </a:stretch>
        </p:blipFill>
        <p:spPr>
          <a:xfrm>
            <a:off x="342105" y="3904397"/>
            <a:ext cx="8229600" cy="2763445"/>
          </a:xfrm>
          <a:prstGeom prst="rect">
            <a:avLst/>
          </a:prstGeom>
        </p:spPr>
      </p:pic>
      <p:sp>
        <p:nvSpPr>
          <p:cNvPr id="6" name="TextBox 5">
            <a:extLst>
              <a:ext uri="{FF2B5EF4-FFF2-40B4-BE49-F238E27FC236}">
                <a16:creationId xmlns:a16="http://schemas.microsoft.com/office/drawing/2014/main" id="{E5AF2683-7ADE-1F8B-8399-41413922C1EB}"/>
              </a:ext>
            </a:extLst>
          </p:cNvPr>
          <p:cNvSpPr txBox="1"/>
          <p:nvPr/>
        </p:nvSpPr>
        <p:spPr>
          <a:xfrm>
            <a:off x="270842" y="1042075"/>
            <a:ext cx="8803564" cy="2862322"/>
          </a:xfrm>
          <a:prstGeom prst="rect">
            <a:avLst/>
          </a:prstGeom>
          <a:noFill/>
        </p:spPr>
        <p:txBody>
          <a:bodyPr wrap="none" rtlCol="0">
            <a:spAutoFit/>
          </a:bodyPr>
          <a:lstStyle/>
          <a:p>
            <a:r>
              <a:rPr lang="en-GB" b="1" dirty="0"/>
              <a:t>Monday 10</a:t>
            </a:r>
            <a:r>
              <a:rPr lang="en-GB" b="1" baseline="30000" dirty="0"/>
              <a:t>th</a:t>
            </a:r>
            <a:r>
              <a:rPr lang="en-GB" b="1" dirty="0"/>
              <a:t> May – Thursday 13</a:t>
            </a:r>
            <a:r>
              <a:rPr lang="en-GB" b="1" baseline="30000" dirty="0"/>
              <a:t>th</a:t>
            </a:r>
            <a:r>
              <a:rPr lang="en-GB" b="1" dirty="0"/>
              <a:t> May 2026</a:t>
            </a:r>
          </a:p>
          <a:p>
            <a:endParaRPr lang="en-GB" dirty="0"/>
          </a:p>
          <a:p>
            <a:r>
              <a:rPr lang="en-GB" dirty="0"/>
              <a:t>Monday 11</a:t>
            </a:r>
            <a:r>
              <a:rPr lang="en-GB" baseline="30000" dirty="0"/>
              <a:t>th</a:t>
            </a:r>
            <a:r>
              <a:rPr lang="en-GB" dirty="0"/>
              <a:t> – English grammar, punctuation and spelling.</a:t>
            </a:r>
          </a:p>
          <a:p>
            <a:r>
              <a:rPr lang="en-GB" dirty="0"/>
              <a:t>Tuesday 12</a:t>
            </a:r>
            <a:r>
              <a:rPr lang="en-GB" baseline="30000" dirty="0"/>
              <a:t>th</a:t>
            </a:r>
            <a:r>
              <a:rPr lang="en-GB" dirty="0"/>
              <a:t> – English Reading</a:t>
            </a:r>
          </a:p>
          <a:p>
            <a:r>
              <a:rPr lang="en-GB" dirty="0"/>
              <a:t>Wednesday 13</a:t>
            </a:r>
            <a:r>
              <a:rPr lang="en-GB" baseline="30000" dirty="0"/>
              <a:t>th</a:t>
            </a:r>
            <a:r>
              <a:rPr lang="en-GB" dirty="0"/>
              <a:t> – Maths</a:t>
            </a:r>
          </a:p>
          <a:p>
            <a:r>
              <a:rPr lang="en-GB" dirty="0"/>
              <a:t>Thursday 14</a:t>
            </a:r>
            <a:r>
              <a:rPr lang="en-GB" baseline="30000" dirty="0"/>
              <a:t>th</a:t>
            </a:r>
            <a:r>
              <a:rPr lang="en-GB" dirty="0"/>
              <a:t> – Maths</a:t>
            </a:r>
          </a:p>
          <a:p>
            <a:endParaRPr lang="en-GB" dirty="0"/>
          </a:p>
          <a:p>
            <a:r>
              <a:rPr lang="en-GB" dirty="0"/>
              <a:t>Homework will commence after Christmas but if you would like to start sooner, </a:t>
            </a:r>
          </a:p>
          <a:p>
            <a:r>
              <a:rPr lang="en-GB" dirty="0"/>
              <a:t>please use Year 5 resources as revision, as the children will not have been taught the </a:t>
            </a:r>
          </a:p>
          <a:p>
            <a:r>
              <a:rPr lang="en-GB" dirty="0"/>
              <a:t>Y6 Curriculum.</a:t>
            </a:r>
          </a:p>
        </p:txBody>
      </p:sp>
    </p:spTree>
    <p:extLst>
      <p:ext uri="{BB962C8B-B14F-4D97-AF65-F5344CB8AC3E}">
        <p14:creationId xmlns:p14="http://schemas.microsoft.com/office/powerpoint/2010/main" val="2410389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Concerns</a:t>
            </a:r>
          </a:p>
        </p:txBody>
      </p:sp>
      <p:sp>
        <p:nvSpPr>
          <p:cNvPr id="3" name="Content Placeholder 2"/>
          <p:cNvSpPr>
            <a:spLocks noGrp="1"/>
          </p:cNvSpPr>
          <p:nvPr>
            <p:ph idx="1"/>
          </p:nvPr>
        </p:nvSpPr>
        <p:spPr>
          <a:xfrm>
            <a:off x="457200" y="1600200"/>
            <a:ext cx="8229600" cy="5181600"/>
          </a:xfrm>
        </p:spPr>
        <p:txBody>
          <a:bodyPr/>
          <a:lstStyle/>
          <a:p>
            <a:r>
              <a:rPr lang="en-GB" dirty="0">
                <a:solidFill>
                  <a:srgbClr val="0070C0"/>
                </a:solidFill>
              </a:rPr>
              <a:t>Please email us straight away</a:t>
            </a:r>
          </a:p>
          <a:p>
            <a:r>
              <a:rPr lang="en-GB" dirty="0">
                <a:solidFill>
                  <a:srgbClr val="0070C0"/>
                </a:solidFill>
              </a:rPr>
              <a:t>Both parents’ and children's worries are important.</a:t>
            </a:r>
          </a:p>
          <a:p>
            <a:r>
              <a:rPr lang="en-GB" dirty="0">
                <a:solidFill>
                  <a:srgbClr val="0070C0"/>
                </a:solidFill>
              </a:rPr>
              <a:t>Please do not leave it – however small.</a:t>
            </a:r>
          </a:p>
        </p:txBody>
      </p:sp>
      <p:pic>
        <p:nvPicPr>
          <p:cNvPr id="5" name="Picture 4"/>
          <p:cNvPicPr>
            <a:picLocks noChangeAspect="1"/>
          </p:cNvPicPr>
          <p:nvPr/>
        </p:nvPicPr>
        <p:blipFill>
          <a:blip r:embed="rId2"/>
          <a:stretch>
            <a:fillRect/>
          </a:stretch>
        </p:blipFill>
        <p:spPr>
          <a:xfrm>
            <a:off x="3124200" y="3505200"/>
            <a:ext cx="3124200" cy="3124200"/>
          </a:xfrm>
          <a:prstGeom prst="rect">
            <a:avLst/>
          </a:prstGeom>
        </p:spPr>
      </p:pic>
    </p:spTree>
    <p:extLst>
      <p:ext uri="{BB962C8B-B14F-4D97-AF65-F5344CB8AC3E}">
        <p14:creationId xmlns:p14="http://schemas.microsoft.com/office/powerpoint/2010/main" val="35374246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lstStyle/>
          <a:p>
            <a:r>
              <a:rPr lang="en-GB" dirty="0"/>
              <a:t>Any questions?</a:t>
            </a:r>
          </a:p>
        </p:txBody>
      </p:sp>
      <p:sp>
        <p:nvSpPr>
          <p:cNvPr id="3" name="Content Placeholder 2"/>
          <p:cNvSpPr>
            <a:spLocks noGrp="1"/>
          </p:cNvSpPr>
          <p:nvPr>
            <p:ph idx="1"/>
          </p:nvPr>
        </p:nvSpPr>
        <p:spPr>
          <a:xfrm>
            <a:off x="457200" y="990600"/>
            <a:ext cx="8229600" cy="5257800"/>
          </a:xfrm>
        </p:spPr>
        <p:txBody>
          <a:bodyPr>
            <a:normAutofit/>
          </a:bodyPr>
          <a:lstStyle/>
          <a:p>
            <a:endParaRPr lang="en-GB" dirty="0"/>
          </a:p>
          <a:p>
            <a:pPr marL="0" indent="0">
              <a:buNone/>
            </a:pPr>
            <a:endParaRPr lang="en-GB" dirty="0">
              <a:solidFill>
                <a:srgbClr val="0070C0"/>
              </a:solidFill>
            </a:endParaRPr>
          </a:p>
          <a:p>
            <a:pPr algn="ctr"/>
            <a:r>
              <a:rPr lang="en-GB" b="1" dirty="0">
                <a:solidFill>
                  <a:srgbClr val="0070C0"/>
                </a:solidFill>
              </a:rPr>
              <a:t>Thank you and we look forward to teaching your children and getting to know them.</a:t>
            </a:r>
          </a:p>
        </p:txBody>
      </p:sp>
      <p:pic>
        <p:nvPicPr>
          <p:cNvPr id="4" name="Picture 3">
            <a:extLst>
              <a:ext uri="{FF2B5EF4-FFF2-40B4-BE49-F238E27FC236}">
                <a16:creationId xmlns:a16="http://schemas.microsoft.com/office/drawing/2014/main" id="{F5AE43C5-A656-F83D-588C-E25FEFB5C2C0}"/>
              </a:ext>
            </a:extLst>
          </p:cNvPr>
          <p:cNvPicPr>
            <a:picLocks noChangeAspect="1"/>
          </p:cNvPicPr>
          <p:nvPr/>
        </p:nvPicPr>
        <p:blipFill>
          <a:blip r:embed="rId2"/>
          <a:stretch>
            <a:fillRect/>
          </a:stretch>
        </p:blipFill>
        <p:spPr>
          <a:xfrm>
            <a:off x="4038600" y="2895600"/>
            <a:ext cx="4962394" cy="3717284"/>
          </a:xfrm>
          <a:prstGeom prst="rect">
            <a:avLst/>
          </a:prstGeom>
        </p:spPr>
      </p:pic>
      <p:pic>
        <p:nvPicPr>
          <p:cNvPr id="5" name="Picture 4">
            <a:extLst>
              <a:ext uri="{FF2B5EF4-FFF2-40B4-BE49-F238E27FC236}">
                <a16:creationId xmlns:a16="http://schemas.microsoft.com/office/drawing/2014/main" id="{589B2144-47EA-BB07-BE62-7425ED509363}"/>
              </a:ext>
            </a:extLst>
          </p:cNvPr>
          <p:cNvPicPr>
            <a:picLocks noChangeAspect="1"/>
          </p:cNvPicPr>
          <p:nvPr/>
        </p:nvPicPr>
        <p:blipFill>
          <a:blip r:embed="rId3"/>
          <a:stretch>
            <a:fillRect/>
          </a:stretch>
        </p:blipFill>
        <p:spPr>
          <a:xfrm>
            <a:off x="0" y="3239232"/>
            <a:ext cx="4262538" cy="3191410"/>
          </a:xfrm>
          <a:prstGeom prst="rect">
            <a:avLst/>
          </a:prstGeom>
        </p:spPr>
      </p:pic>
    </p:spTree>
    <p:extLst>
      <p:ext uri="{BB962C8B-B14F-4D97-AF65-F5344CB8AC3E}">
        <p14:creationId xmlns:p14="http://schemas.microsoft.com/office/powerpoint/2010/main" val="54936884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850</TotalTime>
  <Words>609</Words>
  <Application>Microsoft Office PowerPoint</Application>
  <PresentationFormat>On-screen Show (4:3)</PresentationFormat>
  <Paragraphs>78</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Century Gothic</vt:lpstr>
      <vt:lpstr>Courier New</vt:lpstr>
      <vt:lpstr>Palatino Linotype</vt:lpstr>
      <vt:lpstr>Executive</vt:lpstr>
      <vt:lpstr>Welcome to Class 4’s Curriculum Evening.</vt:lpstr>
      <vt:lpstr>School Website</vt:lpstr>
      <vt:lpstr>Housekeeping</vt:lpstr>
      <vt:lpstr>Uniform</vt:lpstr>
      <vt:lpstr>Reading – 20 minute Pledge </vt:lpstr>
      <vt:lpstr>PowerPoint Presentation</vt:lpstr>
      <vt:lpstr>PowerPoint Presentation</vt:lpstr>
      <vt:lpstr>PowerPoint Presentation</vt:lpstr>
      <vt:lpstr>PowerPoint Presentation</vt:lpstr>
      <vt:lpstr>PowerPoint Presentation</vt:lpstr>
      <vt:lpstr>Trips</vt:lpstr>
      <vt:lpstr>Diary Dates</vt:lpstr>
      <vt:lpstr>PowerPoint Presentation</vt:lpstr>
      <vt:lpstr>Primitive Reflexes</vt:lpstr>
      <vt:lpstr>SATs 2027</vt:lpstr>
      <vt:lpstr>Concerns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4’s Curriculum Evening</dc:title>
  <dc:creator>Richard</dc:creator>
  <cp:lastModifiedBy>Emma Carolan</cp:lastModifiedBy>
  <cp:revision>77</cp:revision>
  <dcterms:created xsi:type="dcterms:W3CDTF">2017-09-10T16:31:33Z</dcterms:created>
  <dcterms:modified xsi:type="dcterms:W3CDTF">2026-09-17T14:30:44Z</dcterms:modified>
</cp:coreProperties>
</file>