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4" r:id="rId3"/>
    <p:sldId id="257" r:id="rId4"/>
    <p:sldId id="258" r:id="rId5"/>
    <p:sldId id="268" r:id="rId6"/>
    <p:sldId id="270" r:id="rId7"/>
    <p:sldId id="259" r:id="rId8"/>
    <p:sldId id="271" r:id="rId9"/>
    <p:sldId id="272" r:id="rId10"/>
    <p:sldId id="273" r:id="rId11"/>
    <p:sldId id="263" r:id="rId12"/>
    <p:sldId id="260" r:id="rId13"/>
    <p:sldId id="262" r:id="rId14"/>
    <p:sldId id="2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B6E0FE-2EEB-1830-B38D-4DC9379FD585}" v="309" dt="2022-07-04T13:44:38.148"/>
    <p1510:client id="{1A4EF2F1-BBC1-B4D2-6AE9-9A4E55A018A3}" v="8" dt="2022-09-26T08:17:56.512"/>
    <p1510:client id="{E410C58E-32C5-2875-D479-70A6EEE4F158}" v="23" dt="2022-07-04T17:49:18.445"/>
    <p1510:client id="{3268AE78-6706-BDB3-42E7-299F6D779987}" v="337" dt="2022-09-29T11:06:58.721"/>
    <p1510:client id="{819E7E33-30D4-9F11-B906-D75F1E6A0506}" v="46" dt="2022-09-29T06:47:43.968"/>
    <p1510:client id="{C9C4A0BA-6EF7-49DB-A52B-F9B5146D4B11}" v="645" dt="2022-07-03T20:08:32.926"/>
    <p1510:client id="{E75B8F9C-40A1-7B0E-86DD-A49F8B520798}" v="576" dt="2022-07-06T05:10:47.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56" d="100"/>
          <a:sy n="156" d="100"/>
        </p:scale>
        <p:origin x="112" y="3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D33FE8-7172-4802-8326-23D5E2EC5FEF}" type="doc">
      <dgm:prSet loTypeId="urn:microsoft.com/office/officeart/2016/7/layout/LinearBlockProcessNumbered" loCatId="process" qsTypeId="urn:microsoft.com/office/officeart/2005/8/quickstyle/simple1" qsCatId="simple" csTypeId="urn:microsoft.com/office/officeart/2005/8/colors/accent0_3" csCatId="mainScheme"/>
      <dgm:spPr/>
      <dgm:t>
        <a:bodyPr/>
        <a:lstStyle/>
        <a:p>
          <a:endParaRPr lang="en-US"/>
        </a:p>
      </dgm:t>
    </dgm:pt>
    <dgm:pt modelId="{9A8DD2D3-0CF9-425D-A81B-28B83BE65DBB}">
      <dgm:prSet/>
      <dgm:spPr/>
      <dgm:t>
        <a:bodyPr/>
        <a:lstStyle/>
        <a:p>
          <a:r>
            <a:rPr lang="en-US" dirty="0"/>
            <a:t>Ensure that children are safe and happy</a:t>
          </a:r>
        </a:p>
      </dgm:t>
    </dgm:pt>
    <dgm:pt modelId="{8B4D8D95-C880-4543-B4D1-7AF16ABE2CB8}" type="parTrans" cxnId="{CCA1C2DF-5016-4246-9F31-2706AC2DCEA2}">
      <dgm:prSet/>
      <dgm:spPr/>
      <dgm:t>
        <a:bodyPr/>
        <a:lstStyle/>
        <a:p>
          <a:endParaRPr lang="en-US"/>
        </a:p>
      </dgm:t>
    </dgm:pt>
    <dgm:pt modelId="{64F1AF11-8ED9-442D-8583-428A2FC9A33B}" type="sibTrans" cxnId="{CCA1C2DF-5016-4246-9F31-2706AC2DCEA2}">
      <dgm:prSet phldrT="01" phldr="0"/>
      <dgm:spPr/>
      <dgm:t>
        <a:bodyPr/>
        <a:lstStyle/>
        <a:p>
          <a:r>
            <a:rPr lang="en-US"/>
            <a:t>01</a:t>
          </a:r>
        </a:p>
      </dgm:t>
    </dgm:pt>
    <dgm:pt modelId="{DEF5FA03-E68F-46B1-9417-0FBE24DF14DF}">
      <dgm:prSet/>
      <dgm:spPr/>
      <dgm:t>
        <a:bodyPr/>
        <a:lstStyle/>
        <a:p>
          <a:pPr rtl="0"/>
          <a:r>
            <a:rPr lang="en-US" dirty="0"/>
            <a:t>Ensure that learning and teaching is </a:t>
          </a:r>
          <a:r>
            <a:rPr lang="en-US" dirty="0">
              <a:latin typeface="Univers Condensed"/>
            </a:rPr>
            <a:t>world class</a:t>
          </a:r>
          <a:endParaRPr lang="en-US" dirty="0"/>
        </a:p>
      </dgm:t>
    </dgm:pt>
    <dgm:pt modelId="{BB925DB0-3688-435E-ADD0-F40DB51CF647}" type="parTrans" cxnId="{ED20CB54-B335-44B1-A331-1F5A62D26BF3}">
      <dgm:prSet/>
      <dgm:spPr/>
      <dgm:t>
        <a:bodyPr/>
        <a:lstStyle/>
        <a:p>
          <a:endParaRPr lang="en-US"/>
        </a:p>
      </dgm:t>
    </dgm:pt>
    <dgm:pt modelId="{EAC3791D-EEF6-473B-A5E4-ECDFE0AD3D5E}" type="sibTrans" cxnId="{ED20CB54-B335-44B1-A331-1F5A62D26BF3}">
      <dgm:prSet phldrT="02" phldr="0"/>
      <dgm:spPr/>
      <dgm:t>
        <a:bodyPr/>
        <a:lstStyle/>
        <a:p>
          <a:r>
            <a:rPr lang="en-US"/>
            <a:t>02</a:t>
          </a:r>
        </a:p>
      </dgm:t>
    </dgm:pt>
    <dgm:pt modelId="{C5AF4EE3-3CB1-483F-86FE-550BED185B8C}">
      <dgm:prSet/>
      <dgm:spPr/>
      <dgm:t>
        <a:bodyPr/>
        <a:lstStyle/>
        <a:p>
          <a:r>
            <a:rPr lang="en-US" dirty="0"/>
            <a:t>Embed a lifelong love of learning</a:t>
          </a:r>
        </a:p>
      </dgm:t>
    </dgm:pt>
    <dgm:pt modelId="{228F433B-005D-4126-BAEB-4F5222FAF244}" type="parTrans" cxnId="{19360817-3306-474F-8584-8D4AE6E631F3}">
      <dgm:prSet/>
      <dgm:spPr/>
      <dgm:t>
        <a:bodyPr/>
        <a:lstStyle/>
        <a:p>
          <a:endParaRPr lang="en-US"/>
        </a:p>
      </dgm:t>
    </dgm:pt>
    <dgm:pt modelId="{5FC285B0-0494-4ACE-9C58-1F58AEF43E0F}" type="sibTrans" cxnId="{19360817-3306-474F-8584-8D4AE6E631F3}">
      <dgm:prSet phldrT="03" phldr="0"/>
      <dgm:spPr/>
      <dgm:t>
        <a:bodyPr/>
        <a:lstStyle/>
        <a:p>
          <a:r>
            <a:rPr lang="en-US"/>
            <a:t>03</a:t>
          </a:r>
        </a:p>
      </dgm:t>
    </dgm:pt>
    <dgm:pt modelId="{FD469859-3DCF-4E23-B75C-6308BD67DF83}" type="pres">
      <dgm:prSet presAssocID="{72D33FE8-7172-4802-8326-23D5E2EC5FEF}" presName="Name0" presStyleCnt="0">
        <dgm:presLayoutVars>
          <dgm:animLvl val="lvl"/>
          <dgm:resizeHandles val="exact"/>
        </dgm:presLayoutVars>
      </dgm:prSet>
      <dgm:spPr/>
    </dgm:pt>
    <dgm:pt modelId="{A7BDF4EC-8907-4710-8037-6EC031C9175C}" type="pres">
      <dgm:prSet presAssocID="{9A8DD2D3-0CF9-425D-A81B-28B83BE65DBB}" presName="compositeNode" presStyleCnt="0">
        <dgm:presLayoutVars>
          <dgm:bulletEnabled val="1"/>
        </dgm:presLayoutVars>
      </dgm:prSet>
      <dgm:spPr/>
    </dgm:pt>
    <dgm:pt modelId="{80D286FC-BB81-48D8-B263-D87134C1CC4C}" type="pres">
      <dgm:prSet presAssocID="{9A8DD2D3-0CF9-425D-A81B-28B83BE65DBB}" presName="bgRect" presStyleLbl="alignNode1" presStyleIdx="0" presStyleCnt="3"/>
      <dgm:spPr/>
    </dgm:pt>
    <dgm:pt modelId="{378D89D9-3B37-4A3F-9A70-88BEA0856927}" type="pres">
      <dgm:prSet presAssocID="{64F1AF11-8ED9-442D-8583-428A2FC9A33B}" presName="sibTransNodeRect" presStyleLbl="alignNode1" presStyleIdx="0" presStyleCnt="3">
        <dgm:presLayoutVars>
          <dgm:chMax val="0"/>
          <dgm:bulletEnabled val="1"/>
        </dgm:presLayoutVars>
      </dgm:prSet>
      <dgm:spPr/>
    </dgm:pt>
    <dgm:pt modelId="{D67CE889-28D1-4854-B0B4-5223D607B637}" type="pres">
      <dgm:prSet presAssocID="{9A8DD2D3-0CF9-425D-A81B-28B83BE65DBB}" presName="nodeRect" presStyleLbl="alignNode1" presStyleIdx="0" presStyleCnt="3">
        <dgm:presLayoutVars>
          <dgm:bulletEnabled val="1"/>
        </dgm:presLayoutVars>
      </dgm:prSet>
      <dgm:spPr/>
    </dgm:pt>
    <dgm:pt modelId="{E349B76B-BBFC-42B9-A01F-B082244DBB0A}" type="pres">
      <dgm:prSet presAssocID="{64F1AF11-8ED9-442D-8583-428A2FC9A33B}" presName="sibTrans" presStyleCnt="0"/>
      <dgm:spPr/>
    </dgm:pt>
    <dgm:pt modelId="{7806DFAE-0325-44F9-81AE-133F3EBC4155}" type="pres">
      <dgm:prSet presAssocID="{DEF5FA03-E68F-46B1-9417-0FBE24DF14DF}" presName="compositeNode" presStyleCnt="0">
        <dgm:presLayoutVars>
          <dgm:bulletEnabled val="1"/>
        </dgm:presLayoutVars>
      </dgm:prSet>
      <dgm:spPr/>
    </dgm:pt>
    <dgm:pt modelId="{93A36733-6C46-4279-8F14-424997C53BE7}" type="pres">
      <dgm:prSet presAssocID="{DEF5FA03-E68F-46B1-9417-0FBE24DF14DF}" presName="bgRect" presStyleLbl="alignNode1" presStyleIdx="1" presStyleCnt="3"/>
      <dgm:spPr/>
    </dgm:pt>
    <dgm:pt modelId="{961B37C8-644F-4AC6-B006-7E6A9E95D7CC}" type="pres">
      <dgm:prSet presAssocID="{EAC3791D-EEF6-473B-A5E4-ECDFE0AD3D5E}" presName="sibTransNodeRect" presStyleLbl="alignNode1" presStyleIdx="1" presStyleCnt="3">
        <dgm:presLayoutVars>
          <dgm:chMax val="0"/>
          <dgm:bulletEnabled val="1"/>
        </dgm:presLayoutVars>
      </dgm:prSet>
      <dgm:spPr/>
    </dgm:pt>
    <dgm:pt modelId="{E8E4E776-7492-4363-A0FF-B2B42E4F63CC}" type="pres">
      <dgm:prSet presAssocID="{DEF5FA03-E68F-46B1-9417-0FBE24DF14DF}" presName="nodeRect" presStyleLbl="alignNode1" presStyleIdx="1" presStyleCnt="3">
        <dgm:presLayoutVars>
          <dgm:bulletEnabled val="1"/>
        </dgm:presLayoutVars>
      </dgm:prSet>
      <dgm:spPr/>
    </dgm:pt>
    <dgm:pt modelId="{D5DE00AB-B3AC-4048-BDD6-F3DAFC46EF47}" type="pres">
      <dgm:prSet presAssocID="{EAC3791D-EEF6-473B-A5E4-ECDFE0AD3D5E}" presName="sibTrans" presStyleCnt="0"/>
      <dgm:spPr/>
    </dgm:pt>
    <dgm:pt modelId="{C796A466-F688-4409-80EA-06940672AC43}" type="pres">
      <dgm:prSet presAssocID="{C5AF4EE3-3CB1-483F-86FE-550BED185B8C}" presName="compositeNode" presStyleCnt="0">
        <dgm:presLayoutVars>
          <dgm:bulletEnabled val="1"/>
        </dgm:presLayoutVars>
      </dgm:prSet>
      <dgm:spPr/>
    </dgm:pt>
    <dgm:pt modelId="{C8C4CBF5-CDCB-44A6-8977-7620442DABFB}" type="pres">
      <dgm:prSet presAssocID="{C5AF4EE3-3CB1-483F-86FE-550BED185B8C}" presName="bgRect" presStyleLbl="alignNode1" presStyleIdx="2" presStyleCnt="3"/>
      <dgm:spPr/>
    </dgm:pt>
    <dgm:pt modelId="{5CC2101D-2885-41EB-AC8C-2E95A3AEC8C0}" type="pres">
      <dgm:prSet presAssocID="{5FC285B0-0494-4ACE-9C58-1F58AEF43E0F}" presName="sibTransNodeRect" presStyleLbl="alignNode1" presStyleIdx="2" presStyleCnt="3">
        <dgm:presLayoutVars>
          <dgm:chMax val="0"/>
          <dgm:bulletEnabled val="1"/>
        </dgm:presLayoutVars>
      </dgm:prSet>
      <dgm:spPr/>
    </dgm:pt>
    <dgm:pt modelId="{50A5FE1A-22EF-451D-8D44-E9E1A33C72EB}" type="pres">
      <dgm:prSet presAssocID="{C5AF4EE3-3CB1-483F-86FE-550BED185B8C}" presName="nodeRect" presStyleLbl="alignNode1" presStyleIdx="2" presStyleCnt="3">
        <dgm:presLayoutVars>
          <dgm:bulletEnabled val="1"/>
        </dgm:presLayoutVars>
      </dgm:prSet>
      <dgm:spPr/>
    </dgm:pt>
  </dgm:ptLst>
  <dgm:cxnLst>
    <dgm:cxn modelId="{CFE93B12-EEFB-4A3C-89AA-496C07987A74}" type="presOf" srcId="{64F1AF11-8ED9-442D-8583-428A2FC9A33B}" destId="{378D89D9-3B37-4A3F-9A70-88BEA0856927}" srcOrd="0" destOrd="0" presId="urn:microsoft.com/office/officeart/2016/7/layout/LinearBlockProcessNumbered"/>
    <dgm:cxn modelId="{EB566813-919D-48C6-B075-F0F10BBA2656}" type="presOf" srcId="{72D33FE8-7172-4802-8326-23D5E2EC5FEF}" destId="{FD469859-3DCF-4E23-B75C-6308BD67DF83}" srcOrd="0" destOrd="0" presId="urn:microsoft.com/office/officeart/2016/7/layout/LinearBlockProcessNumbered"/>
    <dgm:cxn modelId="{19360817-3306-474F-8584-8D4AE6E631F3}" srcId="{72D33FE8-7172-4802-8326-23D5E2EC5FEF}" destId="{C5AF4EE3-3CB1-483F-86FE-550BED185B8C}" srcOrd="2" destOrd="0" parTransId="{228F433B-005D-4126-BAEB-4F5222FAF244}" sibTransId="{5FC285B0-0494-4ACE-9C58-1F58AEF43E0F}"/>
    <dgm:cxn modelId="{4BAD102F-F34B-4C82-874B-193FF8DDDBDF}" type="presOf" srcId="{9A8DD2D3-0CF9-425D-A81B-28B83BE65DBB}" destId="{80D286FC-BB81-48D8-B263-D87134C1CC4C}" srcOrd="0" destOrd="0" presId="urn:microsoft.com/office/officeart/2016/7/layout/LinearBlockProcessNumbered"/>
    <dgm:cxn modelId="{31F78671-3174-4871-8278-F16C436F31DF}" type="presOf" srcId="{C5AF4EE3-3CB1-483F-86FE-550BED185B8C}" destId="{50A5FE1A-22EF-451D-8D44-E9E1A33C72EB}" srcOrd="1" destOrd="0" presId="urn:microsoft.com/office/officeart/2016/7/layout/LinearBlockProcessNumbered"/>
    <dgm:cxn modelId="{ED20CB54-B335-44B1-A331-1F5A62D26BF3}" srcId="{72D33FE8-7172-4802-8326-23D5E2EC5FEF}" destId="{DEF5FA03-E68F-46B1-9417-0FBE24DF14DF}" srcOrd="1" destOrd="0" parTransId="{BB925DB0-3688-435E-ADD0-F40DB51CF647}" sibTransId="{EAC3791D-EEF6-473B-A5E4-ECDFE0AD3D5E}"/>
    <dgm:cxn modelId="{528D8A7E-5DA6-4A1A-8F13-C25071F64CFC}" type="presOf" srcId="{EAC3791D-EEF6-473B-A5E4-ECDFE0AD3D5E}" destId="{961B37C8-644F-4AC6-B006-7E6A9E95D7CC}" srcOrd="0" destOrd="0" presId="urn:microsoft.com/office/officeart/2016/7/layout/LinearBlockProcessNumbered"/>
    <dgm:cxn modelId="{8D26B482-7DF3-4303-81D8-A98DAF513595}" type="presOf" srcId="{DEF5FA03-E68F-46B1-9417-0FBE24DF14DF}" destId="{E8E4E776-7492-4363-A0FF-B2B42E4F63CC}" srcOrd="1" destOrd="0" presId="urn:microsoft.com/office/officeart/2016/7/layout/LinearBlockProcessNumbered"/>
    <dgm:cxn modelId="{CF638287-84DC-46F4-BA17-AF7755DAE72E}" type="presOf" srcId="{9A8DD2D3-0CF9-425D-A81B-28B83BE65DBB}" destId="{D67CE889-28D1-4854-B0B4-5223D607B637}" srcOrd="1" destOrd="0" presId="urn:microsoft.com/office/officeart/2016/7/layout/LinearBlockProcessNumbered"/>
    <dgm:cxn modelId="{E2E5459C-3538-4958-8C69-B2BB9CA3249A}" type="presOf" srcId="{C5AF4EE3-3CB1-483F-86FE-550BED185B8C}" destId="{C8C4CBF5-CDCB-44A6-8977-7620442DABFB}" srcOrd="0" destOrd="0" presId="urn:microsoft.com/office/officeart/2016/7/layout/LinearBlockProcessNumbered"/>
    <dgm:cxn modelId="{1BC99A9C-56BA-4065-9533-08F64479FF26}" type="presOf" srcId="{5FC285B0-0494-4ACE-9C58-1F58AEF43E0F}" destId="{5CC2101D-2885-41EB-AC8C-2E95A3AEC8C0}" srcOrd="0" destOrd="0" presId="urn:microsoft.com/office/officeart/2016/7/layout/LinearBlockProcessNumbered"/>
    <dgm:cxn modelId="{75D8C0BB-241B-4926-95DD-EF4501DA9BEB}" type="presOf" srcId="{DEF5FA03-E68F-46B1-9417-0FBE24DF14DF}" destId="{93A36733-6C46-4279-8F14-424997C53BE7}" srcOrd="0" destOrd="0" presId="urn:microsoft.com/office/officeart/2016/7/layout/LinearBlockProcessNumbered"/>
    <dgm:cxn modelId="{CCA1C2DF-5016-4246-9F31-2706AC2DCEA2}" srcId="{72D33FE8-7172-4802-8326-23D5E2EC5FEF}" destId="{9A8DD2D3-0CF9-425D-A81B-28B83BE65DBB}" srcOrd="0" destOrd="0" parTransId="{8B4D8D95-C880-4543-B4D1-7AF16ABE2CB8}" sibTransId="{64F1AF11-8ED9-442D-8583-428A2FC9A33B}"/>
    <dgm:cxn modelId="{AC61931B-8A13-478E-B579-11C5D13478D6}" type="presParOf" srcId="{FD469859-3DCF-4E23-B75C-6308BD67DF83}" destId="{A7BDF4EC-8907-4710-8037-6EC031C9175C}" srcOrd="0" destOrd="0" presId="urn:microsoft.com/office/officeart/2016/7/layout/LinearBlockProcessNumbered"/>
    <dgm:cxn modelId="{9C8D25DB-E423-4A23-B201-D73AC03B850F}" type="presParOf" srcId="{A7BDF4EC-8907-4710-8037-6EC031C9175C}" destId="{80D286FC-BB81-48D8-B263-D87134C1CC4C}" srcOrd="0" destOrd="0" presId="urn:microsoft.com/office/officeart/2016/7/layout/LinearBlockProcessNumbered"/>
    <dgm:cxn modelId="{5DD2FBE6-7832-48B2-8659-08A7B8D882A7}" type="presParOf" srcId="{A7BDF4EC-8907-4710-8037-6EC031C9175C}" destId="{378D89D9-3B37-4A3F-9A70-88BEA0856927}" srcOrd="1" destOrd="0" presId="urn:microsoft.com/office/officeart/2016/7/layout/LinearBlockProcessNumbered"/>
    <dgm:cxn modelId="{ACCAA5AA-92DA-4CE7-ADE4-EEE03DDA556F}" type="presParOf" srcId="{A7BDF4EC-8907-4710-8037-6EC031C9175C}" destId="{D67CE889-28D1-4854-B0B4-5223D607B637}" srcOrd="2" destOrd="0" presId="urn:microsoft.com/office/officeart/2016/7/layout/LinearBlockProcessNumbered"/>
    <dgm:cxn modelId="{23C5EEA8-7C1D-46CF-BBED-2EF70E557FED}" type="presParOf" srcId="{FD469859-3DCF-4E23-B75C-6308BD67DF83}" destId="{E349B76B-BBFC-42B9-A01F-B082244DBB0A}" srcOrd="1" destOrd="0" presId="urn:microsoft.com/office/officeart/2016/7/layout/LinearBlockProcessNumbered"/>
    <dgm:cxn modelId="{199BA2C1-54FC-46DF-9BE3-4882324FAECE}" type="presParOf" srcId="{FD469859-3DCF-4E23-B75C-6308BD67DF83}" destId="{7806DFAE-0325-44F9-81AE-133F3EBC4155}" srcOrd="2" destOrd="0" presId="urn:microsoft.com/office/officeart/2016/7/layout/LinearBlockProcessNumbered"/>
    <dgm:cxn modelId="{3FC22370-0E66-4D55-8DF0-1A271EA12A56}" type="presParOf" srcId="{7806DFAE-0325-44F9-81AE-133F3EBC4155}" destId="{93A36733-6C46-4279-8F14-424997C53BE7}" srcOrd="0" destOrd="0" presId="urn:microsoft.com/office/officeart/2016/7/layout/LinearBlockProcessNumbered"/>
    <dgm:cxn modelId="{5D0A990A-16C9-46A2-837A-F66C9A0110C1}" type="presParOf" srcId="{7806DFAE-0325-44F9-81AE-133F3EBC4155}" destId="{961B37C8-644F-4AC6-B006-7E6A9E95D7CC}" srcOrd="1" destOrd="0" presId="urn:microsoft.com/office/officeart/2016/7/layout/LinearBlockProcessNumbered"/>
    <dgm:cxn modelId="{4F5C3D8C-42FB-4067-BCA9-953B431FC5AB}" type="presParOf" srcId="{7806DFAE-0325-44F9-81AE-133F3EBC4155}" destId="{E8E4E776-7492-4363-A0FF-B2B42E4F63CC}" srcOrd="2" destOrd="0" presId="urn:microsoft.com/office/officeart/2016/7/layout/LinearBlockProcessNumbered"/>
    <dgm:cxn modelId="{0E4D3C59-50C0-40EC-8943-70064A4DBF67}" type="presParOf" srcId="{FD469859-3DCF-4E23-B75C-6308BD67DF83}" destId="{D5DE00AB-B3AC-4048-BDD6-F3DAFC46EF47}" srcOrd="3" destOrd="0" presId="urn:microsoft.com/office/officeart/2016/7/layout/LinearBlockProcessNumbered"/>
    <dgm:cxn modelId="{14D3866E-8D73-4EFF-AEDD-0BA0078A8D69}" type="presParOf" srcId="{FD469859-3DCF-4E23-B75C-6308BD67DF83}" destId="{C796A466-F688-4409-80EA-06940672AC43}" srcOrd="4" destOrd="0" presId="urn:microsoft.com/office/officeart/2016/7/layout/LinearBlockProcessNumbered"/>
    <dgm:cxn modelId="{D5849814-ED0F-4C5B-999A-329247D2F951}" type="presParOf" srcId="{C796A466-F688-4409-80EA-06940672AC43}" destId="{C8C4CBF5-CDCB-44A6-8977-7620442DABFB}" srcOrd="0" destOrd="0" presId="urn:microsoft.com/office/officeart/2016/7/layout/LinearBlockProcessNumbered"/>
    <dgm:cxn modelId="{6F02629B-A7F3-4E9A-A1C2-CDF0EF1BE204}" type="presParOf" srcId="{C796A466-F688-4409-80EA-06940672AC43}" destId="{5CC2101D-2885-41EB-AC8C-2E95A3AEC8C0}" srcOrd="1" destOrd="0" presId="urn:microsoft.com/office/officeart/2016/7/layout/LinearBlockProcessNumbered"/>
    <dgm:cxn modelId="{829E9A69-525A-4600-B077-5C21A59D1A9E}" type="presParOf" srcId="{C796A466-F688-4409-80EA-06940672AC43}" destId="{50A5FE1A-22EF-451D-8D44-E9E1A33C72EB}"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D286FC-BB81-48D8-B263-D87134C1CC4C}">
      <dsp:nvSpPr>
        <dsp:cNvPr id="0" name=""/>
        <dsp:cNvSpPr/>
      </dsp:nvSpPr>
      <dsp:spPr>
        <a:xfrm>
          <a:off x="835" y="0"/>
          <a:ext cx="3382956" cy="3636963"/>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161" tIns="0" rIns="334161" bIns="330200" numCol="1" spcCol="1270" anchor="t" anchorCtr="0">
          <a:noAutofit/>
        </a:bodyPr>
        <a:lstStyle/>
        <a:p>
          <a:pPr marL="0" lvl="0" indent="0" algn="l" defTabSz="1155700">
            <a:lnSpc>
              <a:spcPct val="90000"/>
            </a:lnSpc>
            <a:spcBef>
              <a:spcPct val="0"/>
            </a:spcBef>
            <a:spcAft>
              <a:spcPct val="35000"/>
            </a:spcAft>
            <a:buNone/>
          </a:pPr>
          <a:r>
            <a:rPr lang="en-US" sz="2600" kern="1200" dirty="0"/>
            <a:t>Ensure that children are safe and happy</a:t>
          </a:r>
        </a:p>
      </dsp:txBody>
      <dsp:txXfrm>
        <a:off x="835" y="1454785"/>
        <a:ext cx="3382956" cy="2182177"/>
      </dsp:txXfrm>
    </dsp:sp>
    <dsp:sp modelId="{378D89D9-3B37-4A3F-9A70-88BEA0856927}">
      <dsp:nvSpPr>
        <dsp:cNvPr id="0" name=""/>
        <dsp:cNvSpPr/>
      </dsp:nvSpPr>
      <dsp:spPr>
        <a:xfrm>
          <a:off x="835" y="0"/>
          <a:ext cx="3382956" cy="14547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34161" tIns="165100" rIns="334161"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35" y="0"/>
        <a:ext cx="3382956" cy="1454785"/>
      </dsp:txXfrm>
    </dsp:sp>
    <dsp:sp modelId="{93A36733-6C46-4279-8F14-424997C53BE7}">
      <dsp:nvSpPr>
        <dsp:cNvPr id="0" name=""/>
        <dsp:cNvSpPr/>
      </dsp:nvSpPr>
      <dsp:spPr>
        <a:xfrm>
          <a:off x="3654427" y="0"/>
          <a:ext cx="3382956" cy="3636963"/>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161" tIns="0" rIns="334161" bIns="330200" numCol="1" spcCol="1270" anchor="t" anchorCtr="0">
          <a:noAutofit/>
        </a:bodyPr>
        <a:lstStyle/>
        <a:p>
          <a:pPr marL="0" lvl="0" indent="0" algn="l" defTabSz="1155700" rtl="0">
            <a:lnSpc>
              <a:spcPct val="90000"/>
            </a:lnSpc>
            <a:spcBef>
              <a:spcPct val="0"/>
            </a:spcBef>
            <a:spcAft>
              <a:spcPct val="35000"/>
            </a:spcAft>
            <a:buNone/>
          </a:pPr>
          <a:r>
            <a:rPr lang="en-US" sz="2600" kern="1200" dirty="0"/>
            <a:t>Ensure that learning and teaching is </a:t>
          </a:r>
          <a:r>
            <a:rPr lang="en-US" sz="2600" kern="1200" dirty="0">
              <a:latin typeface="Univers Condensed"/>
            </a:rPr>
            <a:t>world class</a:t>
          </a:r>
          <a:endParaRPr lang="en-US" sz="2600" kern="1200" dirty="0"/>
        </a:p>
      </dsp:txBody>
      <dsp:txXfrm>
        <a:off x="3654427" y="1454785"/>
        <a:ext cx="3382956" cy="2182177"/>
      </dsp:txXfrm>
    </dsp:sp>
    <dsp:sp modelId="{961B37C8-644F-4AC6-B006-7E6A9E95D7CC}">
      <dsp:nvSpPr>
        <dsp:cNvPr id="0" name=""/>
        <dsp:cNvSpPr/>
      </dsp:nvSpPr>
      <dsp:spPr>
        <a:xfrm>
          <a:off x="3654427" y="0"/>
          <a:ext cx="3382956" cy="14547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34161" tIns="165100" rIns="334161"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654427" y="0"/>
        <a:ext cx="3382956" cy="1454785"/>
      </dsp:txXfrm>
    </dsp:sp>
    <dsp:sp modelId="{C8C4CBF5-CDCB-44A6-8977-7620442DABFB}">
      <dsp:nvSpPr>
        <dsp:cNvPr id="0" name=""/>
        <dsp:cNvSpPr/>
      </dsp:nvSpPr>
      <dsp:spPr>
        <a:xfrm>
          <a:off x="7308020" y="0"/>
          <a:ext cx="3382956" cy="3636963"/>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161" tIns="0" rIns="334161" bIns="330200" numCol="1" spcCol="1270" anchor="t" anchorCtr="0">
          <a:noAutofit/>
        </a:bodyPr>
        <a:lstStyle/>
        <a:p>
          <a:pPr marL="0" lvl="0" indent="0" algn="l" defTabSz="1155700">
            <a:lnSpc>
              <a:spcPct val="90000"/>
            </a:lnSpc>
            <a:spcBef>
              <a:spcPct val="0"/>
            </a:spcBef>
            <a:spcAft>
              <a:spcPct val="35000"/>
            </a:spcAft>
            <a:buNone/>
          </a:pPr>
          <a:r>
            <a:rPr lang="en-US" sz="2600" kern="1200" dirty="0"/>
            <a:t>Embed a lifelong love of learning</a:t>
          </a:r>
        </a:p>
      </dsp:txBody>
      <dsp:txXfrm>
        <a:off x="7308020" y="1454785"/>
        <a:ext cx="3382956" cy="2182177"/>
      </dsp:txXfrm>
    </dsp:sp>
    <dsp:sp modelId="{5CC2101D-2885-41EB-AC8C-2E95A3AEC8C0}">
      <dsp:nvSpPr>
        <dsp:cNvPr id="0" name=""/>
        <dsp:cNvSpPr/>
      </dsp:nvSpPr>
      <dsp:spPr>
        <a:xfrm>
          <a:off x="7308020" y="0"/>
          <a:ext cx="3382956" cy="14547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34161" tIns="165100" rIns="334161"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308020" y="0"/>
        <a:ext cx="3382956" cy="1454785"/>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84232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592402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359457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05001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996510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560036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070257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225750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731606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176148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9/29/2022</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724894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9/29/2022</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163576"/>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3">
            <a:extLst>
              <a:ext uri="{FF2B5EF4-FFF2-40B4-BE49-F238E27FC236}">
                <a16:creationId xmlns:a16="http://schemas.microsoft.com/office/drawing/2014/main" id="{4EAE9FAF-E4C3-57A5-BC54-FC79DED5851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6250" b="625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4539"/>
            <a:ext cx="12188952" cy="2368866"/>
          </a:xfrm>
          <a:prstGeom prst="rect">
            <a:avLst/>
          </a:prstGeom>
          <a:gradFill>
            <a:gsLst>
              <a:gs pos="42000">
                <a:srgbClr val="000000">
                  <a:alpha val="16000"/>
                </a:srgbClr>
              </a:gs>
              <a:gs pos="0">
                <a:srgbClr val="000000">
                  <a:alpha val="0"/>
                </a:srgbClr>
              </a:gs>
              <a:gs pos="100000">
                <a:srgbClr val="000000">
                  <a:alpha val="2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7700" y="871758"/>
            <a:ext cx="9906000" cy="3871143"/>
          </a:xfrm>
        </p:spPr>
        <p:txBody>
          <a:bodyPr>
            <a:normAutofit/>
          </a:bodyPr>
          <a:lstStyle/>
          <a:p>
            <a:r>
              <a:rPr lang="en-US" dirty="0" err="1">
                <a:solidFill>
                  <a:srgbClr val="FFFFFF"/>
                </a:solidFill>
                <a:ea typeface="Calibri Light"/>
                <a:cs typeface="Calibri Light"/>
              </a:rPr>
              <a:t>Eldersfield</a:t>
            </a:r>
            <a:r>
              <a:rPr lang="en-US" dirty="0">
                <a:solidFill>
                  <a:srgbClr val="FFFFFF"/>
                </a:solidFill>
                <a:ea typeface="Calibri Light"/>
                <a:cs typeface="Calibri Light"/>
              </a:rPr>
              <a:t> Lawn</a:t>
            </a:r>
            <a:br>
              <a:rPr lang="en-US" dirty="0">
                <a:solidFill>
                  <a:srgbClr val="FFFFFF"/>
                </a:solidFill>
                <a:ea typeface="Calibri Light"/>
                <a:cs typeface="Calibri Light"/>
              </a:rPr>
            </a:br>
            <a:r>
              <a:rPr lang="en-US" dirty="0">
                <a:solidFill>
                  <a:srgbClr val="FFFFFF"/>
                </a:solidFill>
                <a:ea typeface="Calibri Light"/>
                <a:cs typeface="Calibri Light"/>
              </a:rPr>
              <a:t> C of E Primary School</a:t>
            </a:r>
            <a:endParaRPr lang="en-US" dirty="0">
              <a:solidFill>
                <a:srgbClr val="FFFFFF"/>
              </a:solidFill>
            </a:endParaRPr>
          </a:p>
        </p:txBody>
      </p:sp>
      <p:sp>
        <p:nvSpPr>
          <p:cNvPr id="13" name="Rectangle 12">
            <a:extLst>
              <a:ext uri="{FF2B5EF4-FFF2-40B4-BE49-F238E27FC236}">
                <a16:creationId xmlns:a16="http://schemas.microsoft.com/office/drawing/2014/main" id="{612349FF-7742-42ED-ADF3-238B5DDD1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888006"/>
            <a:ext cx="12188952" cy="1969994"/>
          </a:xfrm>
          <a:prstGeom prst="rect">
            <a:avLst/>
          </a:prstGeom>
          <a:gradFill>
            <a:gsLst>
              <a:gs pos="42000">
                <a:srgbClr val="000000">
                  <a:alpha val="14000"/>
                </a:srgbClr>
              </a:gs>
              <a:gs pos="0">
                <a:srgbClr val="000000">
                  <a:alpha val="0"/>
                </a:srgbClr>
              </a:gs>
              <a:gs pos="100000">
                <a:srgbClr val="000000">
                  <a:alpha val="3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78426" y="4488426"/>
            <a:ext cx="6991776" cy="1302774"/>
          </a:xfrm>
        </p:spPr>
        <p:txBody>
          <a:bodyPr vert="horz" lIns="91440" tIns="45720" rIns="91440" bIns="45720" rtlCol="0">
            <a:normAutofit/>
          </a:bodyPr>
          <a:lstStyle/>
          <a:p>
            <a:endParaRPr lang="en-US">
              <a:solidFill>
                <a:srgbClr val="FFFFFF"/>
              </a:solidFill>
              <a:ea typeface="Calibri"/>
              <a:cs typeface="Calibri"/>
            </a:endParaRPr>
          </a:p>
          <a:p>
            <a:r>
              <a:rPr lang="en-US">
                <a:solidFill>
                  <a:srgbClr val="FFFFFF"/>
                </a:solidFill>
                <a:ea typeface="Calibri"/>
                <a:cs typeface="Calibri"/>
              </a:rPr>
              <a:t>A Vision for the Future</a:t>
            </a:r>
          </a:p>
        </p:txBody>
      </p:sp>
      <p:cxnSp>
        <p:nvCxnSpPr>
          <p:cNvPr id="15" name="Straight Connector 14">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10591800" cy="0"/>
          </a:xfrm>
          <a:prstGeom prst="line">
            <a:avLst/>
          </a:prstGeom>
          <a:ln w="1270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0F996C8F-3520-D610-0048-F2313B6F086A}"/>
              </a:ext>
            </a:extLst>
          </p:cNvPr>
          <p:cNvSpPr txBox="1"/>
          <p:nvPr/>
        </p:nvSpPr>
        <p:spPr>
          <a:xfrm>
            <a:off x="4724400" y="320039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16035-6FF3-D34B-7301-6B9A7B04827F}"/>
              </a:ext>
            </a:extLst>
          </p:cNvPr>
          <p:cNvSpPr>
            <a:spLocks noGrp="1"/>
          </p:cNvSpPr>
          <p:nvPr>
            <p:ph type="title"/>
          </p:nvPr>
        </p:nvSpPr>
        <p:spPr/>
        <p:txBody>
          <a:bodyPr/>
          <a:lstStyle/>
          <a:p>
            <a:r>
              <a:rPr lang="en-US" dirty="0"/>
              <a:t>Context</a:t>
            </a:r>
          </a:p>
        </p:txBody>
      </p:sp>
      <p:sp>
        <p:nvSpPr>
          <p:cNvPr id="3" name="Content Placeholder 2">
            <a:extLst>
              <a:ext uri="{FF2B5EF4-FFF2-40B4-BE49-F238E27FC236}">
                <a16:creationId xmlns:a16="http://schemas.microsoft.com/office/drawing/2014/main" id="{6A4927D6-DC70-F512-1FE5-CF1B28185548}"/>
              </a:ext>
            </a:extLst>
          </p:cNvPr>
          <p:cNvSpPr>
            <a:spLocks noGrp="1"/>
          </p:cNvSpPr>
          <p:nvPr>
            <p:ph idx="1"/>
          </p:nvPr>
        </p:nvSpPr>
        <p:spPr/>
        <p:txBody>
          <a:bodyPr vert="horz" lIns="91440" tIns="45720" rIns="91440" bIns="45720" rtlCol="0" anchor="t">
            <a:normAutofit/>
          </a:bodyPr>
          <a:lstStyle/>
          <a:p>
            <a:r>
              <a:rPr lang="en-US" dirty="0"/>
              <a:t>Graded Outstanding in 2012</a:t>
            </a:r>
          </a:p>
          <a:p>
            <a:r>
              <a:rPr lang="en-US" dirty="0"/>
              <a:t>No OFSTED inspection since</a:t>
            </a:r>
          </a:p>
          <a:p>
            <a:r>
              <a:rPr lang="en-US" dirty="0"/>
              <a:t>Since 2012</a:t>
            </a:r>
          </a:p>
          <a:p>
            <a:pPr lvl="1"/>
            <a:r>
              <a:rPr lang="en-US" dirty="0"/>
              <a:t>New National Curriculum</a:t>
            </a:r>
          </a:p>
          <a:p>
            <a:pPr lvl="1"/>
            <a:r>
              <a:rPr lang="en-US" dirty="0"/>
              <a:t>Three New Inspection Frameworks</a:t>
            </a:r>
          </a:p>
          <a:p>
            <a:pPr lvl="1"/>
            <a:r>
              <a:rPr lang="en-US" dirty="0"/>
              <a:t>Nationally </a:t>
            </a:r>
            <a:r>
              <a:rPr lang="en-US" dirty="0" err="1"/>
              <a:t>recognised</a:t>
            </a:r>
            <a:r>
              <a:rPr lang="en-US" dirty="0"/>
              <a:t> levels of progress</a:t>
            </a:r>
          </a:p>
          <a:p>
            <a:pPr lvl="1"/>
            <a:r>
              <a:rPr lang="en-US" dirty="0"/>
              <a:t>Recognition through Primary School of the Year awards.</a:t>
            </a:r>
          </a:p>
          <a:p>
            <a:pPr lvl="1"/>
            <a:endParaRPr lang="en-US" dirty="0"/>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2324430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D02BD5-8090-1AB2-D71F-B8E1A43DBBBB}"/>
              </a:ext>
            </a:extLst>
          </p:cNvPr>
          <p:cNvSpPr>
            <a:spLocks noGrp="1"/>
          </p:cNvSpPr>
          <p:nvPr>
            <p:ph type="title"/>
          </p:nvPr>
        </p:nvSpPr>
        <p:spPr>
          <a:xfrm>
            <a:off x="700087" y="909638"/>
            <a:ext cx="10691813" cy="1155618"/>
          </a:xfrm>
        </p:spPr>
        <p:txBody>
          <a:bodyPr>
            <a:normAutofit/>
          </a:bodyPr>
          <a:lstStyle/>
          <a:p>
            <a:r>
              <a:rPr lang="en-US" dirty="0"/>
              <a:t>Core responsibilities</a:t>
            </a:r>
          </a:p>
        </p:txBody>
      </p:sp>
      <p:cxnSp>
        <p:nvCxnSpPr>
          <p:cNvPr id="20" name="Straight Connector 19">
            <a:extLst>
              <a:ext uri="{FF2B5EF4-FFF2-40B4-BE49-F238E27FC236}">
                <a16:creationId xmlns:a16="http://schemas.microsoft.com/office/drawing/2014/main" id="{AAD0195E-7F27-4D06-9427-0C121D721A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D74C2FC-3228-4FC1-B97B-87AD35508D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A6F0FBD-61DD-84EF-99E8-11CEFFB915E5}"/>
              </a:ext>
            </a:extLst>
          </p:cNvPr>
          <p:cNvGraphicFramePr>
            <a:graphicFrameLocks noGrp="1"/>
          </p:cNvGraphicFramePr>
          <p:nvPr>
            <p:ph idx="1"/>
            <p:extLst>
              <p:ext uri="{D42A27DB-BD31-4B8C-83A1-F6EECF244321}">
                <p14:modId xmlns:p14="http://schemas.microsoft.com/office/powerpoint/2010/main" val="3915118560"/>
              </p:ext>
            </p:extLst>
          </p:nvPr>
        </p:nvGraphicFramePr>
        <p:xfrm>
          <a:off x="700088" y="2292350"/>
          <a:ext cx="10691812" cy="3636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8931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CA4257-9D8C-1EC4-ECE6-F5F1294915F5}"/>
              </a:ext>
            </a:extLst>
          </p:cNvPr>
          <p:cNvSpPr>
            <a:spLocks noGrp="1"/>
          </p:cNvSpPr>
          <p:nvPr>
            <p:ph type="title"/>
          </p:nvPr>
        </p:nvSpPr>
        <p:spPr>
          <a:xfrm>
            <a:off x="711273" y="559063"/>
            <a:ext cx="3396420" cy="5256025"/>
          </a:xfrm>
        </p:spPr>
        <p:txBody>
          <a:bodyPr>
            <a:normAutofit/>
          </a:bodyPr>
          <a:lstStyle/>
          <a:p>
            <a:r>
              <a:rPr lang="en-US" dirty="0"/>
              <a:t>Ensure  that children are happy and safe</a:t>
            </a:r>
          </a:p>
        </p:txBody>
      </p:sp>
      <p:cxnSp>
        <p:nvCxnSpPr>
          <p:cNvPr id="19" name="Straight Connector 18">
            <a:extLst>
              <a:ext uri="{FF2B5EF4-FFF2-40B4-BE49-F238E27FC236}">
                <a16:creationId xmlns:a16="http://schemas.microsoft.com/office/drawing/2014/main" id="{0AFF0B6C-73E2-4B40-9280-938C14922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68629" y="723900"/>
            <a:ext cx="15948" cy="5450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Content Placeholder 2">
            <a:extLst>
              <a:ext uri="{FF2B5EF4-FFF2-40B4-BE49-F238E27FC236}">
                <a16:creationId xmlns:a16="http://schemas.microsoft.com/office/drawing/2014/main" id="{870B58AD-A2BB-F4CC-8A5C-370A79B3CC93}"/>
              </a:ext>
            </a:extLst>
          </p:cNvPr>
          <p:cNvSpPr>
            <a:spLocks noGrp="1"/>
          </p:cNvSpPr>
          <p:nvPr>
            <p:ph idx="1"/>
          </p:nvPr>
        </p:nvSpPr>
        <p:spPr>
          <a:xfrm>
            <a:off x="5582891" y="622249"/>
            <a:ext cx="5809009" cy="5639712"/>
          </a:xfrm>
        </p:spPr>
        <p:txBody>
          <a:bodyPr vert="horz" lIns="91440" tIns="45720" rIns="91440" bIns="45720" rtlCol="0" anchor="t">
            <a:normAutofit/>
          </a:bodyPr>
          <a:lstStyle/>
          <a:p>
            <a:r>
              <a:rPr lang="en-US" dirty="0"/>
              <a:t>Effectiveness of Safeguarding protocols </a:t>
            </a:r>
            <a:endParaRPr lang="en-US"/>
          </a:p>
          <a:p>
            <a:pPr lvl="1"/>
            <a:r>
              <a:rPr lang="en-US" dirty="0"/>
              <a:t>Update policies to </a:t>
            </a:r>
            <a:r>
              <a:rPr lang="en-US" dirty="0" err="1"/>
              <a:t>KCSiE</a:t>
            </a:r>
            <a:r>
              <a:rPr lang="en-US" dirty="0"/>
              <a:t> 2022</a:t>
            </a:r>
          </a:p>
          <a:p>
            <a:pPr lvl="1"/>
            <a:r>
              <a:rPr lang="en-US" dirty="0"/>
              <a:t>Update all staff training</a:t>
            </a:r>
          </a:p>
          <a:p>
            <a:pPr lvl="1"/>
            <a:r>
              <a:rPr lang="en-US" dirty="0"/>
              <a:t>External audit of current procedures and SCR</a:t>
            </a:r>
          </a:p>
          <a:p>
            <a:pPr lvl="1"/>
            <a:r>
              <a:rPr lang="en-US" dirty="0"/>
              <a:t>At school and home.</a:t>
            </a:r>
          </a:p>
          <a:p>
            <a:pPr lvl="1"/>
            <a:endParaRPr lang="en-US" dirty="0"/>
          </a:p>
          <a:p>
            <a:r>
              <a:rPr lang="en-US" dirty="0"/>
              <a:t>Wellbeing - BBC (2022) reports 77% increase in the number of serious referrals in education.</a:t>
            </a:r>
          </a:p>
          <a:p>
            <a:pPr lvl="1"/>
            <a:r>
              <a:rPr lang="en-US" dirty="0"/>
              <a:t>What can be done?</a:t>
            </a:r>
          </a:p>
          <a:p>
            <a:pPr marL="457200" lvl="1" indent="0">
              <a:buNone/>
            </a:pPr>
            <a:endParaRPr lang="en-US" dirty="0"/>
          </a:p>
          <a:p>
            <a:r>
              <a:rPr lang="en-US" dirty="0"/>
              <a:t>Cost of living crisis.</a:t>
            </a:r>
          </a:p>
          <a:p>
            <a:pPr lvl="1"/>
            <a:r>
              <a:rPr lang="en-US" dirty="0"/>
              <a:t>Close monitoring.</a:t>
            </a:r>
          </a:p>
          <a:p>
            <a:pPr lvl="1"/>
            <a:r>
              <a:rPr lang="en-US" dirty="0"/>
              <a:t>Community hub, supporting families and children</a:t>
            </a:r>
          </a:p>
          <a:p>
            <a:endParaRPr lang="en-US" dirty="0"/>
          </a:p>
        </p:txBody>
      </p:sp>
    </p:spTree>
    <p:extLst>
      <p:ext uri="{BB962C8B-B14F-4D97-AF65-F5344CB8AC3E}">
        <p14:creationId xmlns:p14="http://schemas.microsoft.com/office/powerpoint/2010/main" val="2796214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CF061-086C-AB26-7443-DE917143DBED}"/>
              </a:ext>
            </a:extLst>
          </p:cNvPr>
          <p:cNvSpPr>
            <a:spLocks noGrp="1"/>
          </p:cNvSpPr>
          <p:nvPr>
            <p:ph type="title"/>
          </p:nvPr>
        </p:nvSpPr>
        <p:spPr/>
        <p:txBody>
          <a:bodyPr/>
          <a:lstStyle/>
          <a:p>
            <a:r>
              <a:rPr lang="en-US" dirty="0"/>
              <a:t>Safeguarding</a:t>
            </a:r>
          </a:p>
        </p:txBody>
      </p:sp>
      <p:pic>
        <p:nvPicPr>
          <p:cNvPr id="5" name="Picture 5" descr="Timeline&#10;&#10;Description automatically generated">
            <a:extLst>
              <a:ext uri="{FF2B5EF4-FFF2-40B4-BE49-F238E27FC236}">
                <a16:creationId xmlns:a16="http://schemas.microsoft.com/office/drawing/2014/main" id="{5D88D7F3-38CF-65B9-E8F5-460FED0AD412}"/>
              </a:ext>
            </a:extLst>
          </p:cNvPr>
          <p:cNvPicPr>
            <a:picLocks noGrp="1" noChangeAspect="1"/>
          </p:cNvPicPr>
          <p:nvPr>
            <p:ph idx="1"/>
          </p:nvPr>
        </p:nvPicPr>
        <p:blipFill>
          <a:blip r:embed="rId2"/>
          <a:stretch>
            <a:fillRect/>
          </a:stretch>
        </p:blipFill>
        <p:spPr>
          <a:xfrm>
            <a:off x="6458186" y="987425"/>
            <a:ext cx="3622204" cy="4873625"/>
          </a:xfrm>
        </p:spPr>
      </p:pic>
      <p:sp>
        <p:nvSpPr>
          <p:cNvPr id="4" name="Text Placeholder 3">
            <a:extLst>
              <a:ext uri="{FF2B5EF4-FFF2-40B4-BE49-F238E27FC236}">
                <a16:creationId xmlns:a16="http://schemas.microsoft.com/office/drawing/2014/main" id="{ABBF8A29-A0C6-21F0-2EB2-744BBAFF15B3}"/>
              </a:ext>
            </a:extLst>
          </p:cNvPr>
          <p:cNvSpPr>
            <a:spLocks noGrp="1"/>
          </p:cNvSpPr>
          <p:nvPr>
            <p:ph type="body" sz="half" idx="2"/>
          </p:nvPr>
        </p:nvSpPr>
        <p:spPr/>
        <p:txBody>
          <a:bodyPr vert="horz" lIns="91440" tIns="45720" rIns="91440" bIns="45720" rtlCol="0" anchor="t">
            <a:normAutofit fontScale="70000" lnSpcReduction="20000"/>
          </a:bodyPr>
          <a:lstStyle/>
          <a:p>
            <a:r>
              <a:rPr lang="en-US" dirty="0"/>
              <a:t>Anti Bullying Policy</a:t>
            </a:r>
          </a:p>
          <a:p>
            <a:r>
              <a:rPr lang="en-US"/>
              <a:t>Attendance and </a:t>
            </a:r>
            <a:r>
              <a:rPr lang="en-US" dirty="0"/>
              <a:t>Behaviour Policy</a:t>
            </a:r>
          </a:p>
          <a:p>
            <a:r>
              <a:rPr lang="en-US" dirty="0"/>
              <a:t>Safe Recruitment Policy</a:t>
            </a:r>
          </a:p>
          <a:p>
            <a:r>
              <a:rPr lang="en-US" dirty="0"/>
              <a:t>Low Level Concerns Policy</a:t>
            </a:r>
          </a:p>
          <a:p>
            <a:r>
              <a:rPr lang="en-US" dirty="0"/>
              <a:t>Whistleblowing Policy</a:t>
            </a:r>
          </a:p>
          <a:p>
            <a:r>
              <a:rPr lang="en-US" dirty="0"/>
              <a:t>Safeguarding and Child Protection Policy</a:t>
            </a:r>
          </a:p>
          <a:p>
            <a:r>
              <a:rPr lang="en-US" dirty="0"/>
              <a:t>Acceptable Use of Technology Policy</a:t>
            </a:r>
          </a:p>
          <a:p>
            <a:r>
              <a:rPr lang="en-US" dirty="0"/>
              <a:t>Relationships Policy</a:t>
            </a:r>
          </a:p>
          <a:p>
            <a:r>
              <a:rPr lang="en-US" dirty="0"/>
              <a:t>Social Media Policy</a:t>
            </a:r>
          </a:p>
          <a:p>
            <a:r>
              <a:rPr lang="en-US" dirty="0"/>
              <a:t>Child on Child Abuse Policy</a:t>
            </a:r>
          </a:p>
          <a:p>
            <a:r>
              <a:rPr lang="en-US" dirty="0"/>
              <a:t>PREVENT Policy</a:t>
            </a:r>
          </a:p>
          <a:p>
            <a:r>
              <a:rPr lang="en-US" dirty="0"/>
              <a:t>Exclusion Policy</a:t>
            </a:r>
          </a:p>
          <a:p>
            <a:endParaRPr lang="en-US" dirty="0"/>
          </a:p>
        </p:txBody>
      </p:sp>
    </p:spTree>
    <p:extLst>
      <p:ext uri="{BB962C8B-B14F-4D97-AF65-F5344CB8AC3E}">
        <p14:creationId xmlns:p14="http://schemas.microsoft.com/office/powerpoint/2010/main" val="1853729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0187F-FB21-F94C-349B-B3D516BA3B54}"/>
              </a:ext>
            </a:extLst>
          </p:cNvPr>
          <p:cNvSpPr>
            <a:spLocks noGrp="1"/>
          </p:cNvSpPr>
          <p:nvPr>
            <p:ph type="title"/>
          </p:nvPr>
        </p:nvSpPr>
        <p:spPr/>
        <p:txBody>
          <a:bodyPr/>
          <a:lstStyle/>
          <a:p>
            <a:r>
              <a:rPr lang="en-US" dirty="0"/>
              <a:t>Further developments</a:t>
            </a:r>
          </a:p>
        </p:txBody>
      </p:sp>
      <p:sp>
        <p:nvSpPr>
          <p:cNvPr id="3" name="Content Placeholder 2">
            <a:extLst>
              <a:ext uri="{FF2B5EF4-FFF2-40B4-BE49-F238E27FC236}">
                <a16:creationId xmlns:a16="http://schemas.microsoft.com/office/drawing/2014/main" id="{B7F84069-28DF-48D3-2392-EA0903AA4400}"/>
              </a:ext>
            </a:extLst>
          </p:cNvPr>
          <p:cNvSpPr>
            <a:spLocks noGrp="1"/>
          </p:cNvSpPr>
          <p:nvPr>
            <p:ph idx="1"/>
          </p:nvPr>
        </p:nvSpPr>
        <p:spPr/>
        <p:txBody>
          <a:bodyPr vert="horz" lIns="91440" tIns="45720" rIns="91440" bIns="45720" rtlCol="0" anchor="t">
            <a:normAutofit/>
          </a:bodyPr>
          <a:lstStyle/>
          <a:p>
            <a:r>
              <a:rPr lang="en-US" dirty="0"/>
              <a:t>CPOMS</a:t>
            </a:r>
          </a:p>
          <a:p>
            <a:r>
              <a:rPr lang="en-US" dirty="0"/>
              <a:t>Further opportunities to enhance the Pupil Voice</a:t>
            </a:r>
          </a:p>
          <a:p>
            <a:pPr lvl="1"/>
            <a:r>
              <a:rPr lang="en-US" dirty="0"/>
              <a:t>Junior Governors</a:t>
            </a:r>
          </a:p>
          <a:p>
            <a:pPr lvl="1"/>
            <a:r>
              <a:rPr lang="en-US" dirty="0"/>
              <a:t>Monitors</a:t>
            </a:r>
          </a:p>
          <a:p>
            <a:pPr lvl="1"/>
            <a:r>
              <a:rPr lang="en-US" dirty="0"/>
              <a:t>SLT Meetings</a:t>
            </a:r>
          </a:p>
          <a:p>
            <a:pPr lvl="1"/>
            <a:r>
              <a:rPr lang="en-US" dirty="0"/>
              <a:t>Pupil Surveys</a:t>
            </a:r>
          </a:p>
          <a:p>
            <a:pPr lvl="1"/>
            <a:r>
              <a:rPr lang="en-US" dirty="0"/>
              <a:t>Open door policy – trusted adults</a:t>
            </a:r>
          </a:p>
        </p:txBody>
      </p:sp>
    </p:spTree>
    <p:extLst>
      <p:ext uri="{BB962C8B-B14F-4D97-AF65-F5344CB8AC3E}">
        <p14:creationId xmlns:p14="http://schemas.microsoft.com/office/powerpoint/2010/main" val="569498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F96C96-C76D-B7D8-B542-F73E7945DF5D}"/>
              </a:ext>
            </a:extLst>
          </p:cNvPr>
          <p:cNvSpPr>
            <a:spLocks noGrp="1"/>
          </p:cNvSpPr>
          <p:nvPr>
            <p:ph type="title"/>
          </p:nvPr>
        </p:nvSpPr>
        <p:spPr>
          <a:xfrm>
            <a:off x="711273" y="559063"/>
            <a:ext cx="3396420" cy="5256025"/>
          </a:xfrm>
        </p:spPr>
        <p:txBody>
          <a:bodyPr>
            <a:normAutofit/>
          </a:bodyPr>
          <a:lstStyle/>
          <a:p>
            <a:r>
              <a:rPr lang="en-US" dirty="0"/>
              <a:t>Ensure  that Learning and teaching are world class</a:t>
            </a:r>
          </a:p>
        </p:txBody>
      </p:sp>
      <p:cxnSp>
        <p:nvCxnSpPr>
          <p:cNvPr id="10" name="Straight Connector 9">
            <a:extLst>
              <a:ext uri="{FF2B5EF4-FFF2-40B4-BE49-F238E27FC236}">
                <a16:creationId xmlns:a16="http://schemas.microsoft.com/office/drawing/2014/main" id="{0AFF0B6C-73E2-4B40-9280-938C14922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68629" y="723900"/>
            <a:ext cx="15948" cy="5450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2F0D586-4A47-B83B-1818-5289F9EB4B6D}"/>
              </a:ext>
            </a:extLst>
          </p:cNvPr>
          <p:cNvSpPr>
            <a:spLocks noGrp="1"/>
          </p:cNvSpPr>
          <p:nvPr>
            <p:ph idx="1"/>
          </p:nvPr>
        </p:nvSpPr>
        <p:spPr>
          <a:xfrm>
            <a:off x="5582891" y="622249"/>
            <a:ext cx="5809009" cy="5639712"/>
          </a:xfrm>
        </p:spPr>
        <p:txBody>
          <a:bodyPr vert="horz" lIns="91440" tIns="45720" rIns="91440" bIns="45720" rtlCol="0" anchor="t">
            <a:normAutofit fontScale="92500" lnSpcReduction="10000"/>
          </a:bodyPr>
          <a:lstStyle/>
          <a:p>
            <a:r>
              <a:rPr lang="en-US" dirty="0"/>
              <a:t>Every child has the right to a quality education that builds upon previous learning.</a:t>
            </a:r>
          </a:p>
          <a:p>
            <a:r>
              <a:rPr lang="en-US" dirty="0"/>
              <a:t>Best possible outcomes for </a:t>
            </a:r>
            <a:r>
              <a:rPr lang="en-US" b="1" dirty="0"/>
              <a:t>every</a:t>
            </a:r>
            <a:r>
              <a:rPr lang="en-US" dirty="0"/>
              <a:t> child by developing processes to </a:t>
            </a:r>
            <a:r>
              <a:rPr lang="en-US" dirty="0" err="1"/>
              <a:t>individualise</a:t>
            </a:r>
            <a:r>
              <a:rPr lang="en-US" dirty="0"/>
              <a:t> learning.</a:t>
            </a:r>
          </a:p>
          <a:p>
            <a:pPr lvl="1"/>
            <a:r>
              <a:rPr lang="en-US" dirty="0"/>
              <a:t>Adapted outcomes</a:t>
            </a:r>
          </a:p>
          <a:p>
            <a:pPr lvl="1"/>
            <a:r>
              <a:rPr lang="en-US" dirty="0"/>
              <a:t>Lessening the gap through effective assessment</a:t>
            </a:r>
          </a:p>
          <a:p>
            <a:r>
              <a:rPr lang="en-US" dirty="0"/>
              <a:t>Increase every child's potential</a:t>
            </a:r>
          </a:p>
          <a:p>
            <a:r>
              <a:rPr lang="en-US" dirty="0"/>
              <a:t>Relevance of progress measures – Professor Dylan William</a:t>
            </a:r>
          </a:p>
          <a:p>
            <a:pPr lvl="1"/>
            <a:r>
              <a:rPr lang="en-US" dirty="0">
                <a:ea typeface="+mn-lt"/>
                <a:cs typeface="+mn-lt"/>
              </a:rPr>
              <a:t>There’s no doubt that the higher the education level you have, the more you earn during your life, the longer you will live and the better your quality of life.  For society, the benefits are also huge.  There are lower criminal justice costs; by increasing the level of education, you reduce the amount of money spent on incarcerating people.  </a:t>
            </a:r>
            <a:endParaRPr lang="en-US"/>
          </a:p>
        </p:txBody>
      </p:sp>
    </p:spTree>
    <p:extLst>
      <p:ext uri="{BB962C8B-B14F-4D97-AF65-F5344CB8AC3E}">
        <p14:creationId xmlns:p14="http://schemas.microsoft.com/office/powerpoint/2010/main" val="2297098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application, Word&#10;&#10;Description automatically generated">
            <a:extLst>
              <a:ext uri="{FF2B5EF4-FFF2-40B4-BE49-F238E27FC236}">
                <a16:creationId xmlns:a16="http://schemas.microsoft.com/office/drawing/2014/main" id="{86C7EA1D-5414-79EE-A659-187B0744B2AB}"/>
              </a:ext>
            </a:extLst>
          </p:cNvPr>
          <p:cNvPicPr>
            <a:picLocks noChangeAspect="1"/>
          </p:cNvPicPr>
          <p:nvPr/>
        </p:nvPicPr>
        <p:blipFill>
          <a:blip r:embed="rId2"/>
          <a:stretch>
            <a:fillRect/>
          </a:stretch>
        </p:blipFill>
        <p:spPr>
          <a:xfrm>
            <a:off x="2267162" y="105568"/>
            <a:ext cx="8599471" cy="6646864"/>
          </a:xfrm>
          <a:prstGeom prst="rect">
            <a:avLst/>
          </a:prstGeom>
        </p:spPr>
      </p:pic>
    </p:spTree>
    <p:extLst>
      <p:ext uri="{BB962C8B-B14F-4D97-AF65-F5344CB8AC3E}">
        <p14:creationId xmlns:p14="http://schemas.microsoft.com/office/powerpoint/2010/main" val="954298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text&#10;&#10;Description automatically generated">
            <a:extLst>
              <a:ext uri="{FF2B5EF4-FFF2-40B4-BE49-F238E27FC236}">
                <a16:creationId xmlns:a16="http://schemas.microsoft.com/office/drawing/2014/main" id="{6D9E4CE5-A5E5-2AAB-77FB-DFA18D583F67}"/>
              </a:ext>
            </a:extLst>
          </p:cNvPr>
          <p:cNvPicPr>
            <a:picLocks noChangeAspect="1"/>
          </p:cNvPicPr>
          <p:nvPr/>
        </p:nvPicPr>
        <p:blipFill>
          <a:blip r:embed="rId2"/>
          <a:stretch>
            <a:fillRect/>
          </a:stretch>
        </p:blipFill>
        <p:spPr>
          <a:xfrm>
            <a:off x="3440132" y="107248"/>
            <a:ext cx="5333142" cy="6669189"/>
          </a:xfrm>
          <a:prstGeom prst="rect">
            <a:avLst/>
          </a:prstGeom>
        </p:spPr>
      </p:pic>
    </p:spTree>
    <p:extLst>
      <p:ext uri="{BB962C8B-B14F-4D97-AF65-F5344CB8AC3E}">
        <p14:creationId xmlns:p14="http://schemas.microsoft.com/office/powerpoint/2010/main" val="2758162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application, email&#10;&#10;Description automatically generated">
            <a:extLst>
              <a:ext uri="{FF2B5EF4-FFF2-40B4-BE49-F238E27FC236}">
                <a16:creationId xmlns:a16="http://schemas.microsoft.com/office/drawing/2014/main" id="{72B910FB-DA2A-0F92-AE94-837579D1A68A}"/>
              </a:ext>
            </a:extLst>
          </p:cNvPr>
          <p:cNvPicPr>
            <a:picLocks noChangeAspect="1"/>
          </p:cNvPicPr>
          <p:nvPr/>
        </p:nvPicPr>
        <p:blipFill>
          <a:blip r:embed="rId2"/>
          <a:stretch>
            <a:fillRect/>
          </a:stretch>
        </p:blipFill>
        <p:spPr>
          <a:xfrm>
            <a:off x="2926423" y="194401"/>
            <a:ext cx="6985569" cy="6636153"/>
          </a:xfrm>
          <a:prstGeom prst="rect">
            <a:avLst/>
          </a:prstGeom>
        </p:spPr>
      </p:pic>
    </p:spTree>
    <p:extLst>
      <p:ext uri="{BB962C8B-B14F-4D97-AF65-F5344CB8AC3E}">
        <p14:creationId xmlns:p14="http://schemas.microsoft.com/office/powerpoint/2010/main" val="888684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76771A-4A5D-DBA0-16F2-7C07248DC91D}"/>
              </a:ext>
            </a:extLst>
          </p:cNvPr>
          <p:cNvSpPr>
            <a:spLocks noGrp="1"/>
          </p:cNvSpPr>
          <p:nvPr>
            <p:ph type="title"/>
          </p:nvPr>
        </p:nvSpPr>
        <p:spPr>
          <a:xfrm>
            <a:off x="695324" y="615918"/>
            <a:ext cx="2152103" cy="4272816"/>
          </a:xfrm>
        </p:spPr>
        <p:txBody>
          <a:bodyPr>
            <a:normAutofit/>
          </a:bodyPr>
          <a:lstStyle/>
          <a:p>
            <a:r>
              <a:rPr lang="en-US" sz="2400"/>
              <a:t>Proverbs 22:6</a:t>
            </a:r>
          </a:p>
        </p:txBody>
      </p:sp>
      <p:cxnSp>
        <p:nvCxnSpPr>
          <p:cNvPr id="10" name="Straight Connector 9">
            <a:extLst>
              <a:ext uri="{FF2B5EF4-FFF2-40B4-BE49-F238E27FC236}">
                <a16:creationId xmlns:a16="http://schemas.microsoft.com/office/drawing/2014/main" id="{057DD543-A5CD-4348-8624-8B4E57DB5F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228265" y="723900"/>
            <a:ext cx="0" cy="5410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A9E5AAA-C184-77D9-BAD2-83057797E265}"/>
              </a:ext>
            </a:extLst>
          </p:cNvPr>
          <p:cNvSpPr>
            <a:spLocks noGrp="1"/>
          </p:cNvSpPr>
          <p:nvPr>
            <p:ph idx="1"/>
          </p:nvPr>
        </p:nvSpPr>
        <p:spPr>
          <a:xfrm>
            <a:off x="3918180" y="538843"/>
            <a:ext cx="7518024" cy="5758071"/>
          </a:xfrm>
        </p:spPr>
        <p:txBody>
          <a:bodyPr vert="horz" lIns="91440" tIns="45720" rIns="91440" bIns="45720" rtlCol="0">
            <a:normAutofit/>
          </a:bodyPr>
          <a:lstStyle/>
          <a:p>
            <a:r>
              <a:rPr lang="en-US" sz="4000"/>
              <a:t>Start children off on the way they should go, and even when they are old they will not turn from it.</a:t>
            </a:r>
          </a:p>
        </p:txBody>
      </p:sp>
    </p:spTree>
    <p:extLst>
      <p:ext uri="{BB962C8B-B14F-4D97-AF65-F5344CB8AC3E}">
        <p14:creationId xmlns:p14="http://schemas.microsoft.com/office/powerpoint/2010/main" val="24035228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DFF555-3DC5-1BE9-E589-06CF0F814107}"/>
              </a:ext>
            </a:extLst>
          </p:cNvPr>
          <p:cNvSpPr>
            <a:spLocks noGrp="1"/>
          </p:cNvSpPr>
          <p:nvPr>
            <p:ph type="title"/>
          </p:nvPr>
        </p:nvSpPr>
        <p:spPr>
          <a:xfrm>
            <a:off x="711273" y="559063"/>
            <a:ext cx="3396420" cy="5256025"/>
          </a:xfrm>
        </p:spPr>
        <p:txBody>
          <a:bodyPr>
            <a:normAutofit/>
          </a:bodyPr>
          <a:lstStyle/>
          <a:p>
            <a:r>
              <a:rPr lang="en-US" dirty="0"/>
              <a:t>Embed a lifelong love of learning</a:t>
            </a:r>
          </a:p>
        </p:txBody>
      </p:sp>
      <p:cxnSp>
        <p:nvCxnSpPr>
          <p:cNvPr id="10" name="Straight Connector 9">
            <a:extLst>
              <a:ext uri="{FF2B5EF4-FFF2-40B4-BE49-F238E27FC236}">
                <a16:creationId xmlns:a16="http://schemas.microsoft.com/office/drawing/2014/main" id="{0AFF0B6C-73E2-4B40-9280-938C14922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68629" y="723900"/>
            <a:ext cx="15948" cy="5450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9CE6453-FD67-1C2B-1E0C-4E1C4623795D}"/>
              </a:ext>
            </a:extLst>
          </p:cNvPr>
          <p:cNvSpPr>
            <a:spLocks noGrp="1"/>
          </p:cNvSpPr>
          <p:nvPr>
            <p:ph idx="1"/>
          </p:nvPr>
        </p:nvSpPr>
        <p:spPr>
          <a:xfrm>
            <a:off x="5582891" y="622249"/>
            <a:ext cx="5809009" cy="5639712"/>
          </a:xfrm>
        </p:spPr>
        <p:txBody>
          <a:bodyPr vert="horz" lIns="91440" tIns="45720" rIns="91440" bIns="45720" rtlCol="0" anchor="t">
            <a:normAutofit/>
          </a:bodyPr>
          <a:lstStyle/>
          <a:p>
            <a:r>
              <a:rPr lang="en-US" dirty="0"/>
              <a:t>Define the intent of the school's curriculum</a:t>
            </a:r>
          </a:p>
          <a:p>
            <a:pPr lvl="1"/>
            <a:r>
              <a:rPr lang="en-US" dirty="0"/>
              <a:t>Agree this with all stakeholders</a:t>
            </a:r>
          </a:p>
          <a:p>
            <a:pPr lvl="1"/>
            <a:r>
              <a:rPr lang="en-US" dirty="0">
                <a:ea typeface="+mn-lt"/>
                <a:cs typeface="+mn-lt"/>
              </a:rPr>
              <a:t>The curriculum must relate to pupils' lives, learning activities must engage their natural curiosity and assessments must measure real accomplishments.</a:t>
            </a:r>
          </a:p>
          <a:p>
            <a:r>
              <a:rPr lang="en-US" dirty="0"/>
              <a:t>Expose children to a range of opportunities across all areas of the curriculum giving context to their learning</a:t>
            </a:r>
          </a:p>
          <a:p>
            <a:pPr lvl="1"/>
            <a:r>
              <a:rPr lang="en-US" dirty="0"/>
              <a:t>Visitors, visits, business, agencies.</a:t>
            </a:r>
          </a:p>
          <a:p>
            <a:pPr lvl="1"/>
            <a:endParaRPr lang="en-US" dirty="0"/>
          </a:p>
          <a:p>
            <a:r>
              <a:rPr lang="en-US" dirty="0"/>
              <a:t>Use children's questioning to define their learning.</a:t>
            </a:r>
          </a:p>
          <a:p>
            <a:r>
              <a:rPr lang="en-US" dirty="0"/>
              <a:t>Give children the skills and moral framework to become future citizens.</a:t>
            </a:r>
          </a:p>
        </p:txBody>
      </p:sp>
    </p:spTree>
    <p:extLst>
      <p:ext uri="{BB962C8B-B14F-4D97-AF65-F5344CB8AC3E}">
        <p14:creationId xmlns:p14="http://schemas.microsoft.com/office/powerpoint/2010/main" val="3208628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A26377-B3D9-C0A6-382A-2D6E0197ABB2}"/>
              </a:ext>
            </a:extLst>
          </p:cNvPr>
          <p:cNvSpPr>
            <a:spLocks noGrp="1"/>
          </p:cNvSpPr>
          <p:nvPr>
            <p:ph type="title"/>
          </p:nvPr>
        </p:nvSpPr>
        <p:spPr>
          <a:xfrm>
            <a:off x="695324" y="615918"/>
            <a:ext cx="2152103" cy="4272816"/>
          </a:xfrm>
        </p:spPr>
        <p:txBody>
          <a:bodyPr>
            <a:normAutofit/>
          </a:bodyPr>
          <a:lstStyle/>
          <a:p>
            <a:r>
              <a:rPr lang="en-US" sz="2400"/>
              <a:t>1 Timothy 6:18-19</a:t>
            </a:r>
          </a:p>
        </p:txBody>
      </p:sp>
      <p:cxnSp>
        <p:nvCxnSpPr>
          <p:cNvPr id="10" name="Straight Connector 9">
            <a:extLst>
              <a:ext uri="{FF2B5EF4-FFF2-40B4-BE49-F238E27FC236}">
                <a16:creationId xmlns:a16="http://schemas.microsoft.com/office/drawing/2014/main" id="{057DD543-A5CD-4348-8624-8B4E57DB5F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228265" y="723900"/>
            <a:ext cx="0" cy="5410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BFFF40C-794A-2E4E-A926-3E6E88372A22}"/>
              </a:ext>
            </a:extLst>
          </p:cNvPr>
          <p:cNvSpPr>
            <a:spLocks noGrp="1"/>
          </p:cNvSpPr>
          <p:nvPr>
            <p:ph idx="1"/>
          </p:nvPr>
        </p:nvSpPr>
        <p:spPr>
          <a:xfrm>
            <a:off x="3918180" y="538843"/>
            <a:ext cx="7518024" cy="5758071"/>
          </a:xfrm>
        </p:spPr>
        <p:txBody>
          <a:bodyPr vert="horz" lIns="91440" tIns="45720" rIns="91440" bIns="45720" rtlCol="0">
            <a:normAutofit/>
          </a:bodyPr>
          <a:lstStyle/>
          <a:p>
            <a:r>
              <a:rPr lang="en-US" sz="4000"/>
              <a:t>Instruct them to do good, to be rich in good works and to be generous  and ready to share, treasuring up for themselves a firm foundation for the future, so that they may take hold of that which is truly life.</a:t>
            </a:r>
          </a:p>
        </p:txBody>
      </p:sp>
    </p:spTree>
    <p:extLst>
      <p:ext uri="{BB962C8B-B14F-4D97-AF65-F5344CB8AC3E}">
        <p14:creationId xmlns:p14="http://schemas.microsoft.com/office/powerpoint/2010/main" val="1545183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38550-9EEC-3467-1E1F-0BA12C9E4A41}"/>
              </a:ext>
            </a:extLst>
          </p:cNvPr>
          <p:cNvSpPr>
            <a:spLocks noGrp="1"/>
          </p:cNvSpPr>
          <p:nvPr>
            <p:ph type="title"/>
          </p:nvPr>
        </p:nvSpPr>
        <p:spPr/>
        <p:txBody>
          <a:bodyPr/>
          <a:lstStyle/>
          <a:p>
            <a:r>
              <a:rPr lang="en-US" dirty="0"/>
              <a:t>Summary quote</a:t>
            </a:r>
          </a:p>
        </p:txBody>
      </p:sp>
      <p:sp>
        <p:nvSpPr>
          <p:cNvPr id="3" name="Content Placeholder 2">
            <a:extLst>
              <a:ext uri="{FF2B5EF4-FFF2-40B4-BE49-F238E27FC236}">
                <a16:creationId xmlns:a16="http://schemas.microsoft.com/office/drawing/2014/main" id="{B2EF4E67-D6CF-AAF2-D574-D0AF279AAEEE}"/>
              </a:ext>
            </a:extLst>
          </p:cNvPr>
          <p:cNvSpPr>
            <a:spLocks noGrp="1"/>
          </p:cNvSpPr>
          <p:nvPr>
            <p:ph idx="1"/>
          </p:nvPr>
        </p:nvSpPr>
        <p:spPr/>
        <p:txBody>
          <a:bodyPr vert="horz" lIns="91440" tIns="45720" rIns="91440" bIns="45720" rtlCol="0" anchor="t">
            <a:normAutofit/>
          </a:bodyPr>
          <a:lstStyle/>
          <a:p>
            <a:r>
              <a:rPr lang="en-US" dirty="0"/>
              <a:t>We must never underestimate the responsibility that we, as educators, have for the children within our care.  Never forget the impact that you have upon their future.  These young people are not consumers of facts, but rather creators of knowledge.  Our role as teachers is to know each pupil as an individual in order to comprehend his or her unique needs, learning style, social and cultural background, interests and abilities.  In doing this we are able to provide a purposeful, moral and lasting education.</a:t>
            </a:r>
          </a:p>
        </p:txBody>
      </p:sp>
    </p:spTree>
    <p:extLst>
      <p:ext uri="{BB962C8B-B14F-4D97-AF65-F5344CB8AC3E}">
        <p14:creationId xmlns:p14="http://schemas.microsoft.com/office/powerpoint/2010/main" val="2787381687"/>
      </p:ext>
    </p:extLst>
  </p:cSld>
  <p:clrMapOvr>
    <a:masterClrMapping/>
  </p:clrMapOvr>
</p:sld>
</file>

<file path=ppt/theme/theme1.xml><?xml version="1.0" encoding="utf-8"?>
<a:theme xmlns:a="http://schemas.openxmlformats.org/drawingml/2006/main" name="ChronicleVTI">
  <a:themeElements>
    <a:clrScheme name="AnalogousFromLightSeedRightStep">
      <a:dk1>
        <a:srgbClr val="000000"/>
      </a:dk1>
      <a:lt1>
        <a:srgbClr val="FFFFFF"/>
      </a:lt1>
      <a:dk2>
        <a:srgbClr val="412924"/>
      </a:dk2>
      <a:lt2>
        <a:srgbClr val="E8E5E2"/>
      </a:lt2>
      <a:accent1>
        <a:srgbClr val="89A4BF"/>
      </a:accent1>
      <a:accent2>
        <a:srgbClr val="7F84BA"/>
      </a:accent2>
      <a:accent3>
        <a:srgbClr val="A696C6"/>
      </a:accent3>
      <a:accent4>
        <a:srgbClr val="AB7FBA"/>
      </a:accent4>
      <a:accent5>
        <a:srgbClr val="C493BC"/>
      </a:accent5>
      <a:accent6>
        <a:srgbClr val="BA7F98"/>
      </a:accent6>
      <a:hlink>
        <a:srgbClr val="9C7D5E"/>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TotalTime>12</TotalTime>
  <Words>614</Words>
  <Application>Microsoft Office PowerPoint</Application>
  <PresentationFormat>Widescreen</PresentationFormat>
  <Paragraphs>76</Paragraphs>
  <Slides>14</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Calisto MT</vt:lpstr>
      <vt:lpstr>Univers Condensed</vt:lpstr>
      <vt:lpstr>ChronicleVTI</vt:lpstr>
      <vt:lpstr>Eldersfield Lawn  C of E Primary School</vt:lpstr>
      <vt:lpstr>Context</vt:lpstr>
      <vt:lpstr>Core responsibilities</vt:lpstr>
      <vt:lpstr>Ensure  that children are happy and safe</vt:lpstr>
      <vt:lpstr>Safeguarding</vt:lpstr>
      <vt:lpstr>Further developments</vt:lpstr>
      <vt:lpstr>Ensure  that Learning and teaching are world class</vt:lpstr>
      <vt:lpstr>PowerPoint Presentation</vt:lpstr>
      <vt:lpstr>PowerPoint Presentation</vt:lpstr>
      <vt:lpstr>PowerPoint Presentation</vt:lpstr>
      <vt:lpstr>Proverbs 22:6</vt:lpstr>
      <vt:lpstr>Embed a lifelong love of learning</vt:lpstr>
      <vt:lpstr>1 Timothy 6:18-19</vt:lpstr>
      <vt:lpstr>Summary quote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Dixon-Gough</dc:creator>
  <cp:lastModifiedBy>Anthony Dixon-Gough</cp:lastModifiedBy>
  <cp:revision>418</cp:revision>
  <dcterms:created xsi:type="dcterms:W3CDTF">2022-07-03T19:32:13Z</dcterms:created>
  <dcterms:modified xsi:type="dcterms:W3CDTF">2022-09-29T13:29:55Z</dcterms:modified>
</cp:coreProperties>
</file>